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</p:sldMasterIdLst>
  <p:notesMasterIdLst>
    <p:notesMasterId r:id="rId15"/>
  </p:notesMasterIdLst>
  <p:sldIdLst>
    <p:sldId id="256" r:id="rId2"/>
    <p:sldId id="260" r:id="rId3"/>
    <p:sldId id="261" r:id="rId4"/>
    <p:sldId id="283" r:id="rId5"/>
    <p:sldId id="262" r:id="rId6"/>
    <p:sldId id="267" r:id="rId7"/>
    <p:sldId id="264" r:id="rId8"/>
    <p:sldId id="285" r:id="rId9"/>
    <p:sldId id="268" r:id="rId10"/>
    <p:sldId id="265" r:id="rId11"/>
    <p:sldId id="284" r:id="rId12"/>
    <p:sldId id="28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4091"/>
    <a:srgbClr val="F0991E"/>
    <a:srgbClr val="F3F2E7"/>
    <a:srgbClr val="33BCAD"/>
    <a:srgbClr val="FFDCC9"/>
    <a:srgbClr val="F2F1E7"/>
    <a:srgbClr val="DCDCD4"/>
    <a:srgbClr val="3F2F64"/>
    <a:srgbClr val="201736"/>
    <a:srgbClr val="F6F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060"/>
    <p:restoredTop sz="37328" autoAdjust="0"/>
  </p:normalViewPr>
  <p:slideViewPr>
    <p:cSldViewPr snapToGrid="0" snapToObjects="1" showGuides="1">
      <p:cViewPr varScale="1">
        <p:scale>
          <a:sx n="21" d="100"/>
          <a:sy n="21" d="100"/>
        </p:scale>
        <p:origin x="1548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1B24A0-9A27-4E21-85CF-70D082DB25A8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363FCDAE-9F82-4A5D-9EB2-8328CEA931B3}">
      <dgm:prSet phldrT="[Text]"/>
      <dgm:spPr/>
      <dgm:t>
        <a:bodyPr/>
        <a:lstStyle/>
        <a:p>
          <a:r>
            <a:rPr lang="en-CA" dirty="0"/>
            <a:t>Community Services</a:t>
          </a:r>
        </a:p>
      </dgm:t>
    </dgm:pt>
    <dgm:pt modelId="{7A8E494C-D965-4EC7-9125-5B269E81A0D2}" type="parTrans" cxnId="{F2BFC3C2-95A7-407B-8BC5-E46E16CF6EC3}">
      <dgm:prSet/>
      <dgm:spPr/>
      <dgm:t>
        <a:bodyPr/>
        <a:lstStyle/>
        <a:p>
          <a:endParaRPr lang="en-CA"/>
        </a:p>
      </dgm:t>
    </dgm:pt>
    <dgm:pt modelId="{4744139A-8D15-455B-BBCC-418FBAE79CD2}" type="sibTrans" cxnId="{F2BFC3C2-95A7-407B-8BC5-E46E16CF6EC3}">
      <dgm:prSet/>
      <dgm:spPr/>
      <dgm:t>
        <a:bodyPr/>
        <a:lstStyle/>
        <a:p>
          <a:endParaRPr lang="en-CA"/>
        </a:p>
      </dgm:t>
    </dgm:pt>
    <dgm:pt modelId="{CBCC9008-B3F2-4897-A383-56C17A92149E}">
      <dgm:prSet phldrT="[Text]"/>
      <dgm:spPr/>
      <dgm:t>
        <a:bodyPr/>
        <a:lstStyle/>
        <a:p>
          <a:r>
            <a:rPr lang="en-CA" dirty="0"/>
            <a:t>Health</a:t>
          </a:r>
        </a:p>
      </dgm:t>
    </dgm:pt>
    <dgm:pt modelId="{D022C944-4532-42C1-9A9A-62B2BBFA1BD9}" type="parTrans" cxnId="{9795BAA0-666A-48F8-8081-FC5D9E7B0DFF}">
      <dgm:prSet/>
      <dgm:spPr/>
      <dgm:t>
        <a:bodyPr/>
        <a:lstStyle/>
        <a:p>
          <a:endParaRPr lang="en-CA"/>
        </a:p>
      </dgm:t>
    </dgm:pt>
    <dgm:pt modelId="{913E23E4-8A63-4F2B-9088-ED5F7BF64AC3}" type="sibTrans" cxnId="{9795BAA0-666A-48F8-8081-FC5D9E7B0DFF}">
      <dgm:prSet/>
      <dgm:spPr/>
      <dgm:t>
        <a:bodyPr/>
        <a:lstStyle/>
        <a:p>
          <a:endParaRPr lang="en-CA"/>
        </a:p>
      </dgm:t>
    </dgm:pt>
    <dgm:pt modelId="{3BCC61FC-567D-4BB8-AC7D-78B2087BF141}">
      <dgm:prSet phldrT="[Text]"/>
      <dgm:spPr/>
      <dgm:t>
        <a:bodyPr/>
        <a:lstStyle/>
        <a:p>
          <a:r>
            <a:rPr lang="en-CA" dirty="0"/>
            <a:t>Justice</a:t>
          </a:r>
        </a:p>
      </dgm:t>
    </dgm:pt>
    <dgm:pt modelId="{8FF1E615-3F15-4F58-A4D2-CD2754C521D3}" type="parTrans" cxnId="{EC3F03EC-58C4-4D72-978A-3008B4E106B6}">
      <dgm:prSet/>
      <dgm:spPr/>
      <dgm:t>
        <a:bodyPr/>
        <a:lstStyle/>
        <a:p>
          <a:endParaRPr lang="en-CA"/>
        </a:p>
      </dgm:t>
    </dgm:pt>
    <dgm:pt modelId="{A3D1E060-9659-402B-92E7-A5DBC44F568D}" type="sibTrans" cxnId="{EC3F03EC-58C4-4D72-978A-3008B4E106B6}">
      <dgm:prSet/>
      <dgm:spPr/>
      <dgm:t>
        <a:bodyPr/>
        <a:lstStyle/>
        <a:p>
          <a:endParaRPr lang="en-CA"/>
        </a:p>
      </dgm:t>
    </dgm:pt>
    <dgm:pt modelId="{FF79D92C-8ED2-4FEE-B280-5A8A4AC72776}">
      <dgm:prSet/>
      <dgm:spPr/>
      <dgm:t>
        <a:bodyPr/>
        <a:lstStyle/>
        <a:p>
          <a:r>
            <a:rPr lang="en-CA" dirty="0"/>
            <a:t>Education</a:t>
          </a:r>
        </a:p>
      </dgm:t>
    </dgm:pt>
    <dgm:pt modelId="{97BB235D-989C-41D4-8785-1362F6EC4C6C}" type="parTrans" cxnId="{D2E1FAC6-61C0-484B-815F-6D03533FCD2F}">
      <dgm:prSet/>
      <dgm:spPr/>
      <dgm:t>
        <a:bodyPr/>
        <a:lstStyle/>
        <a:p>
          <a:endParaRPr lang="en-CA"/>
        </a:p>
      </dgm:t>
    </dgm:pt>
    <dgm:pt modelId="{41376755-E5D9-44CD-BD87-AAF01690B8BF}" type="sibTrans" cxnId="{D2E1FAC6-61C0-484B-815F-6D03533FCD2F}">
      <dgm:prSet/>
      <dgm:spPr/>
      <dgm:t>
        <a:bodyPr/>
        <a:lstStyle/>
        <a:p>
          <a:endParaRPr lang="en-CA"/>
        </a:p>
      </dgm:t>
    </dgm:pt>
    <dgm:pt modelId="{E3D642E4-7D81-4955-9EA2-CCD3F614DD95}" type="pres">
      <dgm:prSet presAssocID="{701B24A0-9A27-4E21-85CF-70D082DB25A8}" presName="compositeShape" presStyleCnt="0">
        <dgm:presLayoutVars>
          <dgm:chMax val="7"/>
          <dgm:dir/>
          <dgm:resizeHandles val="exact"/>
        </dgm:presLayoutVars>
      </dgm:prSet>
      <dgm:spPr/>
    </dgm:pt>
    <dgm:pt modelId="{CB4D590E-C235-45ED-9EF0-B6C0A9E50E1D}" type="pres">
      <dgm:prSet presAssocID="{363FCDAE-9F82-4A5D-9EB2-8328CEA931B3}" presName="circ1" presStyleLbl="vennNode1" presStyleIdx="0" presStyleCnt="4"/>
      <dgm:spPr/>
      <dgm:t>
        <a:bodyPr/>
        <a:lstStyle/>
        <a:p>
          <a:endParaRPr lang="en-CA"/>
        </a:p>
      </dgm:t>
    </dgm:pt>
    <dgm:pt modelId="{C35529D4-44A6-4C5C-9BBD-BDFCD0DDDC3A}" type="pres">
      <dgm:prSet presAssocID="{363FCDAE-9F82-4A5D-9EB2-8328CEA931B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FBFBB23-15F3-40D9-838B-BACB3DEB4CF9}" type="pres">
      <dgm:prSet presAssocID="{CBCC9008-B3F2-4897-A383-56C17A92149E}" presName="circ2" presStyleLbl="vennNode1" presStyleIdx="1" presStyleCnt="4"/>
      <dgm:spPr/>
      <dgm:t>
        <a:bodyPr/>
        <a:lstStyle/>
        <a:p>
          <a:endParaRPr lang="en-CA"/>
        </a:p>
      </dgm:t>
    </dgm:pt>
    <dgm:pt modelId="{B77B4D7B-65F3-4821-8911-A648643EB9A3}" type="pres">
      <dgm:prSet presAssocID="{CBCC9008-B3F2-4897-A383-56C17A92149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A231870-504B-4995-BC2E-F53546D6B013}" type="pres">
      <dgm:prSet presAssocID="{FF79D92C-8ED2-4FEE-B280-5A8A4AC72776}" presName="circ3" presStyleLbl="vennNode1" presStyleIdx="2" presStyleCnt="4"/>
      <dgm:spPr/>
      <dgm:t>
        <a:bodyPr/>
        <a:lstStyle/>
        <a:p>
          <a:endParaRPr lang="en-CA"/>
        </a:p>
      </dgm:t>
    </dgm:pt>
    <dgm:pt modelId="{6048B56A-9686-4AB5-8FE3-01288B41073F}" type="pres">
      <dgm:prSet presAssocID="{FF79D92C-8ED2-4FEE-B280-5A8A4AC7277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D553040D-5A26-42DF-ADD2-8521F43FEF68}" type="pres">
      <dgm:prSet presAssocID="{3BCC61FC-567D-4BB8-AC7D-78B2087BF141}" presName="circ4" presStyleLbl="vennNode1" presStyleIdx="3" presStyleCnt="4"/>
      <dgm:spPr/>
      <dgm:t>
        <a:bodyPr/>
        <a:lstStyle/>
        <a:p>
          <a:endParaRPr lang="en-CA"/>
        </a:p>
      </dgm:t>
    </dgm:pt>
    <dgm:pt modelId="{1557E0EC-E293-43CD-B43C-BA7CAD0DFBEF}" type="pres">
      <dgm:prSet presAssocID="{3BCC61FC-567D-4BB8-AC7D-78B2087BF14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9795BAA0-666A-48F8-8081-FC5D9E7B0DFF}" srcId="{701B24A0-9A27-4E21-85CF-70D082DB25A8}" destId="{CBCC9008-B3F2-4897-A383-56C17A92149E}" srcOrd="1" destOrd="0" parTransId="{D022C944-4532-42C1-9A9A-62B2BBFA1BD9}" sibTransId="{913E23E4-8A63-4F2B-9088-ED5F7BF64AC3}"/>
    <dgm:cxn modelId="{66E787A9-B9A6-4B98-B7CC-10808A1A320C}" type="presOf" srcId="{3BCC61FC-567D-4BB8-AC7D-78B2087BF141}" destId="{1557E0EC-E293-43CD-B43C-BA7CAD0DFBEF}" srcOrd="1" destOrd="0" presId="urn:microsoft.com/office/officeart/2005/8/layout/venn1"/>
    <dgm:cxn modelId="{E533A40C-1DBD-4412-9734-81AE15AEB638}" type="presOf" srcId="{3BCC61FC-567D-4BB8-AC7D-78B2087BF141}" destId="{D553040D-5A26-42DF-ADD2-8521F43FEF68}" srcOrd="0" destOrd="0" presId="urn:microsoft.com/office/officeart/2005/8/layout/venn1"/>
    <dgm:cxn modelId="{9687BC13-0610-4153-948E-34D93D0565CE}" type="presOf" srcId="{FF79D92C-8ED2-4FEE-B280-5A8A4AC72776}" destId="{6048B56A-9686-4AB5-8FE3-01288B41073F}" srcOrd="1" destOrd="0" presId="urn:microsoft.com/office/officeart/2005/8/layout/venn1"/>
    <dgm:cxn modelId="{807E7A26-E672-4DF2-B403-388C20852924}" type="presOf" srcId="{363FCDAE-9F82-4A5D-9EB2-8328CEA931B3}" destId="{C35529D4-44A6-4C5C-9BBD-BDFCD0DDDC3A}" srcOrd="1" destOrd="0" presId="urn:microsoft.com/office/officeart/2005/8/layout/venn1"/>
    <dgm:cxn modelId="{A96EC7D1-DFEB-4184-B91B-A9D2500FDBAA}" type="presOf" srcId="{701B24A0-9A27-4E21-85CF-70D082DB25A8}" destId="{E3D642E4-7D81-4955-9EA2-CCD3F614DD95}" srcOrd="0" destOrd="0" presId="urn:microsoft.com/office/officeart/2005/8/layout/venn1"/>
    <dgm:cxn modelId="{FA2BB5CB-B492-471D-96E5-C51F9F81F259}" type="presOf" srcId="{363FCDAE-9F82-4A5D-9EB2-8328CEA931B3}" destId="{CB4D590E-C235-45ED-9EF0-B6C0A9E50E1D}" srcOrd="0" destOrd="0" presId="urn:microsoft.com/office/officeart/2005/8/layout/venn1"/>
    <dgm:cxn modelId="{09F541EC-93A2-4D98-ACA0-4BEEB455DBAE}" type="presOf" srcId="{CBCC9008-B3F2-4897-A383-56C17A92149E}" destId="{4FBFBB23-15F3-40D9-838B-BACB3DEB4CF9}" srcOrd="0" destOrd="0" presId="urn:microsoft.com/office/officeart/2005/8/layout/venn1"/>
    <dgm:cxn modelId="{D2E1FAC6-61C0-484B-815F-6D03533FCD2F}" srcId="{701B24A0-9A27-4E21-85CF-70D082DB25A8}" destId="{FF79D92C-8ED2-4FEE-B280-5A8A4AC72776}" srcOrd="2" destOrd="0" parTransId="{97BB235D-989C-41D4-8785-1362F6EC4C6C}" sibTransId="{41376755-E5D9-44CD-BD87-AAF01690B8BF}"/>
    <dgm:cxn modelId="{C498934D-F4EC-4A41-921F-301B52AA05FF}" type="presOf" srcId="{CBCC9008-B3F2-4897-A383-56C17A92149E}" destId="{B77B4D7B-65F3-4821-8911-A648643EB9A3}" srcOrd="1" destOrd="0" presId="urn:microsoft.com/office/officeart/2005/8/layout/venn1"/>
    <dgm:cxn modelId="{5E8943EE-0FBF-4B6F-A33A-D1D18801EF45}" type="presOf" srcId="{FF79D92C-8ED2-4FEE-B280-5A8A4AC72776}" destId="{2A231870-504B-4995-BC2E-F53546D6B013}" srcOrd="0" destOrd="0" presId="urn:microsoft.com/office/officeart/2005/8/layout/venn1"/>
    <dgm:cxn modelId="{F2BFC3C2-95A7-407B-8BC5-E46E16CF6EC3}" srcId="{701B24A0-9A27-4E21-85CF-70D082DB25A8}" destId="{363FCDAE-9F82-4A5D-9EB2-8328CEA931B3}" srcOrd="0" destOrd="0" parTransId="{7A8E494C-D965-4EC7-9125-5B269E81A0D2}" sibTransId="{4744139A-8D15-455B-BBCC-418FBAE79CD2}"/>
    <dgm:cxn modelId="{EC3F03EC-58C4-4D72-978A-3008B4E106B6}" srcId="{701B24A0-9A27-4E21-85CF-70D082DB25A8}" destId="{3BCC61FC-567D-4BB8-AC7D-78B2087BF141}" srcOrd="3" destOrd="0" parTransId="{8FF1E615-3F15-4F58-A4D2-CD2754C521D3}" sibTransId="{A3D1E060-9659-402B-92E7-A5DBC44F568D}"/>
    <dgm:cxn modelId="{E491A16B-FE66-457F-8C1C-7B0BA41E19DD}" type="presParOf" srcId="{E3D642E4-7D81-4955-9EA2-CCD3F614DD95}" destId="{CB4D590E-C235-45ED-9EF0-B6C0A9E50E1D}" srcOrd="0" destOrd="0" presId="urn:microsoft.com/office/officeart/2005/8/layout/venn1"/>
    <dgm:cxn modelId="{24270EA3-CB21-4EB8-9D62-92DFB2496C5D}" type="presParOf" srcId="{E3D642E4-7D81-4955-9EA2-CCD3F614DD95}" destId="{C35529D4-44A6-4C5C-9BBD-BDFCD0DDDC3A}" srcOrd="1" destOrd="0" presId="urn:microsoft.com/office/officeart/2005/8/layout/venn1"/>
    <dgm:cxn modelId="{0C2B4D90-0CB1-4036-83EF-828D78348B5D}" type="presParOf" srcId="{E3D642E4-7D81-4955-9EA2-CCD3F614DD95}" destId="{4FBFBB23-15F3-40D9-838B-BACB3DEB4CF9}" srcOrd="2" destOrd="0" presId="urn:microsoft.com/office/officeart/2005/8/layout/venn1"/>
    <dgm:cxn modelId="{CD8C0206-6D18-442B-BF47-6DCB847C83FE}" type="presParOf" srcId="{E3D642E4-7D81-4955-9EA2-CCD3F614DD95}" destId="{B77B4D7B-65F3-4821-8911-A648643EB9A3}" srcOrd="3" destOrd="0" presId="urn:microsoft.com/office/officeart/2005/8/layout/venn1"/>
    <dgm:cxn modelId="{26561855-E583-4421-A5AE-CEE9D06BE10B}" type="presParOf" srcId="{E3D642E4-7D81-4955-9EA2-CCD3F614DD95}" destId="{2A231870-504B-4995-BC2E-F53546D6B013}" srcOrd="4" destOrd="0" presId="urn:microsoft.com/office/officeart/2005/8/layout/venn1"/>
    <dgm:cxn modelId="{C706281E-B0C1-4203-85A0-A22DF28C2503}" type="presParOf" srcId="{E3D642E4-7D81-4955-9EA2-CCD3F614DD95}" destId="{6048B56A-9686-4AB5-8FE3-01288B41073F}" srcOrd="5" destOrd="0" presId="urn:microsoft.com/office/officeart/2005/8/layout/venn1"/>
    <dgm:cxn modelId="{B4D407E4-A6AF-4D72-9464-E02DD881AE46}" type="presParOf" srcId="{E3D642E4-7D81-4955-9EA2-CCD3F614DD95}" destId="{D553040D-5A26-42DF-ADD2-8521F43FEF68}" srcOrd="6" destOrd="0" presId="urn:microsoft.com/office/officeart/2005/8/layout/venn1"/>
    <dgm:cxn modelId="{C0ECEA09-D672-4349-9EC0-6370C555AA96}" type="presParOf" srcId="{E3D642E4-7D81-4955-9EA2-CCD3F614DD95}" destId="{1557E0EC-E293-43CD-B43C-BA7CAD0DFBEF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D590E-C235-45ED-9EF0-B6C0A9E50E1D}">
      <dsp:nvSpPr>
        <dsp:cNvPr id="0" name=""/>
        <dsp:cNvSpPr/>
      </dsp:nvSpPr>
      <dsp:spPr>
        <a:xfrm>
          <a:off x="1808875" y="49334"/>
          <a:ext cx="2565391" cy="25653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/>
            <a:t>Community Services</a:t>
          </a:r>
        </a:p>
      </dsp:txBody>
      <dsp:txXfrm>
        <a:off x="2104882" y="394675"/>
        <a:ext cx="1973378" cy="814018"/>
      </dsp:txXfrm>
    </dsp:sp>
    <dsp:sp modelId="{4FBFBB23-15F3-40D9-838B-BACB3DEB4CF9}">
      <dsp:nvSpPr>
        <dsp:cNvPr id="0" name=""/>
        <dsp:cNvSpPr/>
      </dsp:nvSpPr>
      <dsp:spPr>
        <a:xfrm>
          <a:off x="2943567" y="1184026"/>
          <a:ext cx="2565391" cy="25653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/>
            <a:t>Health</a:t>
          </a:r>
        </a:p>
      </dsp:txBody>
      <dsp:txXfrm>
        <a:off x="4324932" y="1480033"/>
        <a:ext cx="986689" cy="1973378"/>
      </dsp:txXfrm>
    </dsp:sp>
    <dsp:sp modelId="{2A231870-504B-4995-BC2E-F53546D6B013}">
      <dsp:nvSpPr>
        <dsp:cNvPr id="0" name=""/>
        <dsp:cNvSpPr/>
      </dsp:nvSpPr>
      <dsp:spPr>
        <a:xfrm>
          <a:off x="1808875" y="2318719"/>
          <a:ext cx="2565391" cy="25653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/>
            <a:t>Education</a:t>
          </a:r>
        </a:p>
      </dsp:txBody>
      <dsp:txXfrm>
        <a:off x="2104882" y="3724750"/>
        <a:ext cx="1973378" cy="814018"/>
      </dsp:txXfrm>
    </dsp:sp>
    <dsp:sp modelId="{D553040D-5A26-42DF-ADD2-8521F43FEF68}">
      <dsp:nvSpPr>
        <dsp:cNvPr id="0" name=""/>
        <dsp:cNvSpPr/>
      </dsp:nvSpPr>
      <dsp:spPr>
        <a:xfrm>
          <a:off x="674182" y="1184026"/>
          <a:ext cx="2565391" cy="25653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/>
            <a:t>Justice</a:t>
          </a:r>
        </a:p>
      </dsp:txBody>
      <dsp:txXfrm>
        <a:off x="871520" y="1480033"/>
        <a:ext cx="986689" cy="1973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980E6-29D3-1A4F-AA85-3D0AF8A565C6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D3E3C-7307-4242-B237-B504A6A99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47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949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21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11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73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39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68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9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42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009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06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3E3C-7307-4242-B237-B504A6A999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01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98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90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99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2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8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70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3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0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78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8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5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AD5B9-E38E-A44E-BDD6-BF98BB388A71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AB73C-433D-174A-83A6-3C41159E0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3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11" Type="http://schemas.openxmlformats.org/officeDocument/2006/relationships/image" Target="../media/image9.png"/><Relationship Id="rId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0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23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.xml"/><Relationship Id="rId12" Type="http://schemas.openxmlformats.org/officeDocument/2006/relationships/image" Target="../media/image9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0.png"/><Relationship Id="rId11" Type="http://schemas.microsoft.com/office/2007/relationships/diagramDrawing" Target="../diagrams/drawing1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2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467" y="5981696"/>
            <a:ext cx="2447544" cy="5486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561" y="-759302"/>
            <a:ext cx="3401664" cy="34016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7837" y="1447008"/>
            <a:ext cx="6438286" cy="11982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960" y="290772"/>
            <a:ext cx="3978470" cy="74044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99" y="4416462"/>
            <a:ext cx="4141540" cy="21365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545" y="5891532"/>
            <a:ext cx="3237247" cy="63945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318047" y="1382000"/>
            <a:ext cx="6126963" cy="1255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48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Connect</a:t>
            </a:r>
          </a:p>
          <a:p>
            <a:pPr>
              <a:lnSpc>
                <a:spcPct val="85000"/>
              </a:lnSpc>
            </a:pPr>
            <a:r>
              <a:rPr lang="en-US" sz="48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Women’s Centres</a:t>
            </a:r>
            <a:endParaRPr lang="en-US" sz="48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01" y="6148630"/>
            <a:ext cx="2099271" cy="3907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31"/>
          <a:stretch/>
        </p:blipFill>
        <p:spPr>
          <a:xfrm>
            <a:off x="2259101" y="6288705"/>
            <a:ext cx="807322" cy="2411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57" y="6134558"/>
            <a:ext cx="2952146" cy="54943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334" y="5563550"/>
            <a:ext cx="920496" cy="9662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4C2B3BE-BF85-1268-3BFD-7AC465965178}"/>
              </a:ext>
            </a:extLst>
          </p:cNvPr>
          <p:cNvSpPr txBox="1"/>
          <p:nvPr/>
        </p:nvSpPr>
        <p:spPr>
          <a:xfrm>
            <a:off x="5534874" y="2835869"/>
            <a:ext cx="5325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564091"/>
                </a:solidFill>
                <a:latin typeface="Georgia" panose="02040502050405020303" pitchFamily="18" charset="0"/>
              </a:rPr>
              <a:t>The Provincial </a:t>
            </a:r>
            <a:r>
              <a:rPr lang="en-US" sz="2400" b="1" dirty="0">
                <a:solidFill>
                  <a:srgbClr val="564091"/>
                </a:solidFill>
                <a:latin typeface="Georgia" panose="02040502050405020303" pitchFamily="18" charset="0"/>
              </a:rPr>
              <a:t>Association of W</a:t>
            </a:r>
            <a:r>
              <a:rPr lang="en-US" sz="2400" b="1" dirty="0" smtClean="0">
                <a:solidFill>
                  <a:srgbClr val="564091"/>
                </a:solidFill>
                <a:latin typeface="Georgia" panose="02040502050405020303" pitchFamily="18" charset="0"/>
              </a:rPr>
              <a:t>omen’s </a:t>
            </a:r>
            <a:r>
              <a:rPr lang="en-US" sz="2400" b="1" dirty="0">
                <a:solidFill>
                  <a:srgbClr val="564091"/>
                </a:solidFill>
                <a:latin typeface="Georgia" panose="02040502050405020303" pitchFamily="18" charset="0"/>
              </a:rPr>
              <a:t>Resource C</a:t>
            </a:r>
            <a:r>
              <a:rPr lang="en-US" sz="2400" b="1" dirty="0" smtClean="0">
                <a:solidFill>
                  <a:srgbClr val="564091"/>
                </a:solidFill>
                <a:latin typeface="Georgia" panose="02040502050405020303" pitchFamily="18" charset="0"/>
              </a:rPr>
              <a:t>entres</a:t>
            </a:r>
            <a:endParaRPr lang="en-US" sz="2400" b="1" dirty="0">
              <a:solidFill>
                <a:srgbClr val="564091"/>
              </a:solidFill>
              <a:latin typeface="Georgia" panose="02040502050405020303" pitchFamily="18" charset="0"/>
            </a:endParaRPr>
          </a:p>
          <a:p>
            <a:endParaRPr lang="en-US" sz="2400" b="1" dirty="0">
              <a:solidFill>
                <a:srgbClr val="564091"/>
              </a:solidFill>
              <a:latin typeface="Avenir Next Demi Bold" panose="020B0503020202020204" pitchFamily="34" charset="0"/>
            </a:endParaRPr>
          </a:p>
          <a:p>
            <a:endParaRPr lang="en-US" sz="2400" b="1" dirty="0">
              <a:solidFill>
                <a:srgbClr val="564091"/>
              </a:solidFill>
              <a:latin typeface="Avenir Next Demi Bold" panose="020B0503020202020204" pitchFamily="34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04"/>
    </mc:Choice>
    <mc:Fallback>
      <p:transition spd="slow" advTm="19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767" y="3128827"/>
            <a:ext cx="3144400" cy="5852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664268" y="3000240"/>
            <a:ext cx="2008671" cy="7191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19"/>
          <a:stretch/>
        </p:blipFill>
        <p:spPr>
          <a:xfrm>
            <a:off x="9135501" y="3207273"/>
            <a:ext cx="1719603" cy="5121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2019" y="301318"/>
            <a:ext cx="6744187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40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CHILDREN, YOUTH, AND FAMILIES AS POPULATIONS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1247686" y="1013795"/>
            <a:ext cx="348030" cy="349112"/>
            <a:chOff x="1760076" y="1559443"/>
            <a:chExt cx="348030" cy="349112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076" y="1559443"/>
              <a:ext cx="348030" cy="349112"/>
            </a:xfrm>
            <a:prstGeom prst="rect">
              <a:avLst/>
            </a:prstGeom>
          </p:spPr>
        </p:pic>
        <p:sp>
          <p:nvSpPr>
            <p:cNvPr id="19" name="Oval 18"/>
            <p:cNvSpPr/>
            <p:nvPr/>
          </p:nvSpPr>
          <p:spPr>
            <a:xfrm>
              <a:off x="1863207" y="1663115"/>
              <a:ext cx="141767" cy="1417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666218" y="1814624"/>
            <a:ext cx="348030" cy="349112"/>
            <a:chOff x="1760076" y="1559443"/>
            <a:chExt cx="348030" cy="34911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076" y="1559443"/>
              <a:ext cx="348030" cy="349112"/>
            </a:xfrm>
            <a:prstGeom prst="rect">
              <a:avLst/>
            </a:prstGeom>
          </p:spPr>
        </p:pic>
        <p:sp>
          <p:nvSpPr>
            <p:cNvPr id="22" name="Oval 21"/>
            <p:cNvSpPr/>
            <p:nvPr/>
          </p:nvSpPr>
          <p:spPr>
            <a:xfrm>
              <a:off x="1863207" y="1663115"/>
              <a:ext cx="141767" cy="1417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179375" y="1142545"/>
            <a:ext cx="348030" cy="349112"/>
            <a:chOff x="1760076" y="1559443"/>
            <a:chExt cx="348030" cy="34911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076" y="1559443"/>
              <a:ext cx="348030" cy="349112"/>
            </a:xfrm>
            <a:prstGeom prst="rect">
              <a:avLst/>
            </a:prstGeom>
          </p:spPr>
        </p:pic>
        <p:sp>
          <p:nvSpPr>
            <p:cNvPr id="25" name="Oval 24"/>
            <p:cNvSpPr/>
            <p:nvPr/>
          </p:nvSpPr>
          <p:spPr>
            <a:xfrm>
              <a:off x="1863207" y="1663115"/>
              <a:ext cx="141767" cy="1417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324907" y="1126549"/>
            <a:ext cx="348032" cy="348032"/>
            <a:chOff x="1760074" y="3179777"/>
            <a:chExt cx="348032" cy="348032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1760074" y="3179777"/>
              <a:ext cx="348032" cy="348032"/>
            </a:xfrm>
            <a:prstGeom prst="rect">
              <a:avLst/>
            </a:prstGeom>
          </p:spPr>
        </p:pic>
        <p:sp>
          <p:nvSpPr>
            <p:cNvPr id="31" name="Oval 30"/>
            <p:cNvSpPr/>
            <p:nvPr/>
          </p:nvSpPr>
          <p:spPr>
            <a:xfrm>
              <a:off x="1867446" y="3287233"/>
              <a:ext cx="141767" cy="1417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771971" y="1992136"/>
            <a:ext cx="348032" cy="348032"/>
            <a:chOff x="1760074" y="3179777"/>
            <a:chExt cx="348032" cy="34803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1760074" y="3179777"/>
              <a:ext cx="348032" cy="348032"/>
            </a:xfrm>
            <a:prstGeom prst="rect">
              <a:avLst/>
            </a:prstGeom>
          </p:spPr>
        </p:pic>
        <p:sp>
          <p:nvSpPr>
            <p:cNvPr id="34" name="Oval 33"/>
            <p:cNvSpPr/>
            <p:nvPr/>
          </p:nvSpPr>
          <p:spPr>
            <a:xfrm>
              <a:off x="1867446" y="3287233"/>
              <a:ext cx="141767" cy="1417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307893" y="2560864"/>
            <a:ext cx="4587992" cy="3988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Creation of Policy updates with a child and Family-Centered Lens. 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Funding and Sustainability for Family-Oriented Programs; Joint grants for sexual health supplies and emergency food aid.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Advocacy and Systemic Engagement. Improving service delivery for children and families impacted by GBV and engagement in cross-sector advocacy groups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a typeface="Georgia" charset="0"/>
                <a:cs typeface="Georgia" charset="0"/>
              </a:rPr>
              <a:t>Whole-family approaches like client navigation services i.e. mothers or guardians, and food security nutrition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Georgia" charset="0"/>
                <a:cs typeface="Georgia" charset="0"/>
              </a:rPr>
              <a:t>programs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>
              <a:lnSpc>
                <a:spcPct val="90000"/>
              </a:lnSpc>
            </a:pPr>
            <a:endParaRPr lang="en-US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</p:txBody>
      </p:sp>
      <p:cxnSp>
        <p:nvCxnSpPr>
          <p:cNvPr id="39" name="Straight Connector 38"/>
          <p:cNvCxnSpPr>
            <a:cxnSpLocks/>
          </p:cNvCxnSpPr>
          <p:nvPr/>
        </p:nvCxnSpPr>
        <p:spPr>
          <a:xfrm>
            <a:off x="5270415" y="4171966"/>
            <a:ext cx="0" cy="2346567"/>
          </a:xfrm>
          <a:prstGeom prst="line">
            <a:avLst/>
          </a:prstGeom>
          <a:ln>
            <a:solidFill>
              <a:srgbClr val="33B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36646" y="4132424"/>
            <a:ext cx="6755354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Investing in community-based outreach strategies across diverse family systems and rural communities.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Youth-centered educational resilience programs; partnering with schools to encourage the youth to express themselves in healthy ways.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10224002" y="893322"/>
            <a:ext cx="348032" cy="348032"/>
            <a:chOff x="1760074" y="3179777"/>
            <a:chExt cx="348032" cy="348032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1760074" y="3179777"/>
              <a:ext cx="348032" cy="348032"/>
            </a:xfrm>
            <a:prstGeom prst="rect">
              <a:avLst/>
            </a:prstGeom>
          </p:spPr>
        </p:pic>
        <p:sp>
          <p:nvSpPr>
            <p:cNvPr id="69" name="Oval 68"/>
            <p:cNvSpPr/>
            <p:nvPr/>
          </p:nvSpPr>
          <p:spPr>
            <a:xfrm>
              <a:off x="1867446" y="3287233"/>
              <a:ext cx="141767" cy="1417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8911975" y="413790"/>
            <a:ext cx="348032" cy="348032"/>
            <a:chOff x="1760074" y="3179777"/>
            <a:chExt cx="348032" cy="348032"/>
          </a:xfrm>
        </p:grpSpPr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1760074" y="3179777"/>
              <a:ext cx="348032" cy="348032"/>
            </a:xfrm>
            <a:prstGeom prst="rect">
              <a:avLst/>
            </a:prstGeom>
          </p:spPr>
        </p:pic>
        <p:sp>
          <p:nvSpPr>
            <p:cNvPr id="84" name="Oval 83"/>
            <p:cNvSpPr/>
            <p:nvPr/>
          </p:nvSpPr>
          <p:spPr>
            <a:xfrm>
              <a:off x="1867446" y="3287233"/>
              <a:ext cx="141767" cy="1417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9645784" y="484134"/>
            <a:ext cx="348030" cy="349112"/>
            <a:chOff x="1760076" y="1559443"/>
            <a:chExt cx="348030" cy="349112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076" y="1559443"/>
              <a:ext cx="348030" cy="349112"/>
            </a:xfrm>
            <a:prstGeom prst="rect">
              <a:avLst/>
            </a:prstGeom>
          </p:spPr>
        </p:pic>
        <p:sp>
          <p:nvSpPr>
            <p:cNvPr id="87" name="Oval 86"/>
            <p:cNvSpPr/>
            <p:nvPr/>
          </p:nvSpPr>
          <p:spPr>
            <a:xfrm>
              <a:off x="1863207" y="1663115"/>
              <a:ext cx="141767" cy="14176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/>
          <a:srcRect l="3494" t="2519"/>
          <a:stretch/>
        </p:blipFill>
        <p:spPr>
          <a:xfrm>
            <a:off x="10623599" y="429608"/>
            <a:ext cx="1559876" cy="328978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25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349"/>
    </mc:Choice>
    <mc:Fallback>
      <p:transition spd="slow" advTm="57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8DBB26E-5424-0DD0-FEF5-C2064619A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C195253-92DA-CBC8-D05A-B3B75AE989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82" y="377118"/>
            <a:ext cx="2609088" cy="52869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AA4C583-C6B8-825F-DCE9-C197ADE3F22A}"/>
              </a:ext>
            </a:extLst>
          </p:cNvPr>
          <p:cNvSpPr txBox="1"/>
          <p:nvPr/>
        </p:nvSpPr>
        <p:spPr>
          <a:xfrm>
            <a:off x="1493431" y="1390468"/>
            <a:ext cx="1879161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40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MEN &amp; </a:t>
            </a:r>
            <a:r>
              <a:rPr lang="en-US" sz="40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BOYS</a:t>
            </a:r>
            <a:endParaRPr lang="en-US" sz="40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122D6F-8A74-B463-52DA-98EB43D06EEE}"/>
              </a:ext>
            </a:extLst>
          </p:cNvPr>
          <p:cNvSpPr txBox="1"/>
          <p:nvPr/>
        </p:nvSpPr>
        <p:spPr>
          <a:xfrm>
            <a:off x="4689100" y="940677"/>
            <a:ext cx="665172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Challenging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Gender Norms. Partnering with local Family Resource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Centres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 to develop programs dismantling traditional gender roles.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In-school programming delivered a “building resilience” program to all-gender youth, fostering emotional expression and connection through creative activities.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Engagement of Men and Boys. Delivering workshops and training directly addressing sexual violence, addictions, grief, and trauma experienced by men and boys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Whole-family approaches like client navigation services such as mothers or guardians.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5CEC35F-3FF9-59A1-6A20-094FB8785C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146" y="5955970"/>
            <a:ext cx="3276257" cy="734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BF04EF9-DE75-ECD8-EEB2-9E83BC4A06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31"/>
          <a:stretch/>
        </p:blipFill>
        <p:spPr>
          <a:xfrm>
            <a:off x="2148232" y="5824863"/>
            <a:ext cx="807322" cy="2411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7AD2F82-6489-EE0C-88EA-87BF47C4CE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060" y="6048454"/>
            <a:ext cx="2952146" cy="549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F0FFC0F-CAD4-66C3-C3AC-D38A432982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0" y="5575374"/>
            <a:ext cx="922577" cy="968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EDABB21-1183-4828-343E-9D62CC3A4D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55994" y="6159023"/>
            <a:ext cx="2727987" cy="5077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11" y="2822393"/>
            <a:ext cx="2071272" cy="231832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00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200"/>
    </mc:Choice>
    <mc:Fallback>
      <p:transition spd="slow" advTm="48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xmlns="" id="{873DDF9D-E27C-4E23-A1E8-CA352535F7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1" y="-10138"/>
            <a:ext cx="12192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4C6B5652-C661-4C58-B937-F0F490F7FC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0B936867-6407-43FB-9DE6-1B0879D0CB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een plant with leaves&#10;&#10;AI-generated content may be incorrect.">
            <a:extLst>
              <a:ext uri="{FF2B5EF4-FFF2-40B4-BE49-F238E27FC236}">
                <a16:creationId xmlns:a16="http://schemas.microsoft.com/office/drawing/2014/main" xmlns="" id="{3E61661B-6828-230E-6671-FD8E0A2863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5" r="3" b="447"/>
          <a:stretch/>
        </p:blipFill>
        <p:spPr>
          <a:xfrm>
            <a:off x="9267816" y="2564605"/>
            <a:ext cx="3194304" cy="2962931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ACD0B258-678B-4A8C-894F-848AF24A19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2F003F3F-F118-41D2-AA3F-74DB0D1970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6">
            <a:extLst>
              <a:ext uri="{FF2B5EF4-FFF2-40B4-BE49-F238E27FC236}">
                <a16:creationId xmlns:a16="http://schemas.microsoft.com/office/drawing/2014/main" xmlns="" id="{C8D58395-74AF-401A-AF2F-76B6FCF71D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9FE5283-B009-4EE3-A9B2-2F7A4D62AD40}"/>
              </a:ext>
            </a:extLst>
          </p:cNvPr>
          <p:cNvSpPr/>
          <p:nvPr/>
        </p:nvSpPr>
        <p:spPr>
          <a:xfrm>
            <a:off x="631065" y="457201"/>
            <a:ext cx="3020560" cy="35888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64091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EVALUATION, MONITORING AND DATA COLLECTION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6409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6409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6409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63B2F05-B9A4-42FA-9DE1-4E4B120E90EB}"/>
              </a:ext>
            </a:extLst>
          </p:cNvPr>
          <p:cNvSpPr/>
          <p:nvPr/>
        </p:nvSpPr>
        <p:spPr>
          <a:xfrm>
            <a:off x="4512385" y="210070"/>
            <a:ext cx="3819572" cy="64175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New 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centralized data collection software </a:t>
            </a:r>
            <a:r>
              <a:rPr kumimoji="0" lang="en-US" sz="2000" b="0" i="0" u="none" strike="noStrike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&amp; Data dashboards</a:t>
            </a: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Ongoing Policy Evaluation and Development: continuously review and update GBV policies. 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Assess Resource Allocation and Service Gaps. Collect data on barriers to access. 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Identify 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needs for operational and staffing support to enhance program delivery.</a:t>
            </a: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Monitoring 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Effectiveness of Education and Prevention Campaigns. Gather feedback from participants in professional training events. </a:t>
            </a:r>
          </a:p>
        </p:txBody>
      </p:sp>
      <p:pic>
        <p:nvPicPr>
          <p:cNvPr id="3" name="Picture 2" descr="A yellow circle with black background&#10;&#10;AI-generated content may be incorrect.">
            <a:extLst>
              <a:ext uri="{FF2B5EF4-FFF2-40B4-BE49-F238E27FC236}">
                <a16:creationId xmlns:a16="http://schemas.microsoft.com/office/drawing/2014/main" xmlns="" id="{BCB7969D-D83A-45BE-0CD0-3085BBC3FF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7" r="26065"/>
          <a:stretch/>
        </p:blipFill>
        <p:spPr>
          <a:xfrm>
            <a:off x="8331957" y="3420897"/>
            <a:ext cx="3860043" cy="3437103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8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6"/>
    </mc:Choice>
    <mc:Fallback>
      <p:transition spd="slow" advTm="2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6687" y="4365295"/>
            <a:ext cx="6438286" cy="11982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646" y="2948761"/>
            <a:ext cx="3978470" cy="74044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85830" y="3540804"/>
            <a:ext cx="4547286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6000" b="1" i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Thank you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671888" y="4796124"/>
            <a:ext cx="18442855" cy="1887870"/>
            <a:chOff x="-1067545" y="4796124"/>
            <a:chExt cx="18442855" cy="1887870"/>
          </a:xfrm>
        </p:grpSpPr>
        <p:grpSp>
          <p:nvGrpSpPr>
            <p:cNvPr id="4" name="Group 3"/>
            <p:cNvGrpSpPr/>
            <p:nvPr/>
          </p:nvGrpSpPr>
          <p:grpSpPr>
            <a:xfrm>
              <a:off x="-1067545" y="5631888"/>
              <a:ext cx="13290051" cy="1052106"/>
              <a:chOff x="-1067545" y="5631888"/>
              <a:chExt cx="13290051" cy="1052106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53383" y="5947544"/>
                <a:ext cx="2447544" cy="548640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067545" y="5891532"/>
                <a:ext cx="3237247" cy="639456"/>
              </a:xfrm>
              <a:prstGeom prst="rect">
                <a:avLst/>
              </a:prstGeom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3235" y="6081099"/>
                <a:ext cx="2099271" cy="390703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0131"/>
              <a:stretch/>
            </p:blipFill>
            <p:spPr>
              <a:xfrm>
                <a:off x="2259101" y="6288705"/>
                <a:ext cx="807322" cy="241142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6357" y="6134558"/>
                <a:ext cx="2952146" cy="549436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47498" y="5631888"/>
                <a:ext cx="4726004" cy="879575"/>
              </a:xfrm>
              <a:prstGeom prst="rect">
                <a:avLst/>
              </a:prstGeom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60767" y="4796124"/>
              <a:ext cx="9314543" cy="173356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274" y="4973574"/>
            <a:ext cx="1131455" cy="1458567"/>
          </a:xfrm>
          <a:prstGeom prst="rect">
            <a:avLst/>
          </a:prstGeom>
        </p:spPr>
      </p:pic>
      <p:pic>
        <p:nvPicPr>
          <p:cNvPr id="6" name="Picture 2" descr="https://lh3.googleusercontent.com/eeed70rOiXYA-qQcRJTGHYytl4lTA-ezwEvuMyQ9oRen8xriMsWpjigYs5aXx_Rc1Qfu_tRGVkjqY3xgChCNM91uN996rgTlcE8S92dNL2l5Y7__4Bk9jlNXvdHwpCvxl9KE5z0">
            <a:extLst>
              <a:ext uri="{FF2B5EF4-FFF2-40B4-BE49-F238E27FC236}">
                <a16:creationId xmlns:a16="http://schemas.microsoft.com/office/drawing/2014/main" xmlns="" id="{83E6945F-14B7-D739-B2E8-EA4C42D71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48" y="4466429"/>
            <a:ext cx="6454153" cy="225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04F2F46-29CE-0627-2C4C-8EBFAAA1F64C}"/>
              </a:ext>
            </a:extLst>
          </p:cNvPr>
          <p:cNvSpPr txBox="1"/>
          <p:nvPr/>
        </p:nvSpPr>
        <p:spPr>
          <a:xfrm>
            <a:off x="631047" y="1002811"/>
            <a:ext cx="10849753" cy="1557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2800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“Our hope is that these reports </a:t>
            </a:r>
            <a:r>
              <a:rPr lang="en-US" sz="2800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honour </a:t>
            </a:r>
            <a:r>
              <a:rPr lang="en-US" sz="2800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the wisdom in the five synthesized reports and offers ideas for immediate action that can be taken by front staff and community organizations.” </a:t>
            </a:r>
            <a:r>
              <a:rPr lang="en-US" sz="28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/>
            </a:r>
            <a:br>
              <a:rPr lang="en-US" sz="28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</a:br>
            <a:endParaRPr lang="en-US" sz="28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3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55"/>
    </mc:Choice>
    <mc:Fallback>
      <p:transition spd="slow" advTm="10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29109" y="5896346"/>
            <a:ext cx="3850448" cy="7166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2811" y="5861264"/>
            <a:ext cx="4038942" cy="7517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404" y="431490"/>
            <a:ext cx="5691471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40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Women’s </a:t>
            </a:r>
            <a:r>
              <a:rPr lang="en-US" sz="40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Centres</a:t>
            </a:r>
            <a:endParaRPr lang="en-US" sz="40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xmlns="" id="{551F6DA4-9E36-C76D-F246-4619193659AC}"/>
              </a:ext>
            </a:extLst>
          </p:cNvPr>
          <p:cNvSpPr txBox="1">
            <a:spLocks/>
          </p:cNvSpPr>
          <p:nvPr/>
        </p:nvSpPr>
        <p:spPr bwMode="gray">
          <a:xfrm>
            <a:off x="3279140" y="827007"/>
            <a:ext cx="4321883" cy="4450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b="1" dirty="0" smtClean="0">
                <a:solidFill>
                  <a:srgbClr val="564091"/>
                </a:solidFill>
              </a:rPr>
              <a:t>One Door</a:t>
            </a:r>
            <a:r>
              <a:rPr lang="en-CA" b="1" dirty="0">
                <a:solidFill>
                  <a:srgbClr val="564091"/>
                </a:solidFill>
              </a:rPr>
              <a:t>, Any Reason</a:t>
            </a:r>
          </a:p>
        </p:txBody>
      </p:sp>
      <p:graphicFrame>
        <p:nvGraphicFramePr>
          <p:cNvPr id="18" name="Content Placeholder 8">
            <a:extLst>
              <a:ext uri="{FF2B5EF4-FFF2-40B4-BE49-F238E27FC236}">
                <a16:creationId xmlns:a16="http://schemas.microsoft.com/office/drawing/2014/main" xmlns="" id="{BF16A6CD-7037-E836-D56A-68304D6BD2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0827015"/>
              </p:ext>
            </p:extLst>
          </p:nvPr>
        </p:nvGraphicFramePr>
        <p:xfrm>
          <a:off x="5440081" y="431490"/>
          <a:ext cx="6183142" cy="4933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xmlns="" id="{73F10B31-F670-473A-652D-9A21CF44EEB5}"/>
              </a:ext>
            </a:extLst>
          </p:cNvPr>
          <p:cNvSpPr/>
          <p:nvPr/>
        </p:nvSpPr>
        <p:spPr>
          <a:xfrm>
            <a:off x="7635279" y="2272249"/>
            <a:ext cx="1792745" cy="14652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 dirty="0"/>
              <a:t>Women’s Centres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142" y="2612757"/>
            <a:ext cx="4165382" cy="8371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32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Community Wrap Around Services…..</a:t>
            </a:r>
            <a:endParaRPr lang="en-US" sz="32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404" y="4804599"/>
            <a:ext cx="6750650" cy="1255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32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…Along the Social Determinants Continuum of Care</a:t>
            </a:r>
            <a:endParaRPr lang="en-US" sz="32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72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872"/>
    </mc:Choice>
    <mc:Fallback>
      <p:transition spd="slow" advTm="96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65" y="5636741"/>
            <a:ext cx="6561893" cy="12212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997" y="6421916"/>
            <a:ext cx="2008671" cy="4502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428" y="3024678"/>
            <a:ext cx="2172450" cy="4043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363" y="6267845"/>
            <a:ext cx="2962656" cy="5852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18038" y="3024678"/>
            <a:ext cx="2172450" cy="404322"/>
          </a:xfrm>
          <a:prstGeom prst="rect">
            <a:avLst/>
          </a:prstGeom>
        </p:spPr>
      </p:pic>
      <p:grpSp>
        <p:nvGrpSpPr>
          <p:cNvPr id="67" name="Group 66"/>
          <p:cNvGrpSpPr/>
          <p:nvPr/>
        </p:nvGrpSpPr>
        <p:grpSpPr>
          <a:xfrm>
            <a:off x="1827941" y="2651328"/>
            <a:ext cx="346075" cy="320675"/>
            <a:chOff x="6283326" y="3989388"/>
            <a:chExt cx="346075" cy="320675"/>
          </a:xfrm>
        </p:grpSpPr>
        <p:sp>
          <p:nvSpPr>
            <p:cNvPr id="68" name="Oval 167"/>
            <p:cNvSpPr>
              <a:spLocks noChangeArrowheads="1"/>
            </p:cNvSpPr>
            <p:nvPr/>
          </p:nvSpPr>
          <p:spPr bwMode="auto">
            <a:xfrm>
              <a:off x="6283326" y="4159250"/>
              <a:ext cx="150813" cy="150813"/>
            </a:xfrm>
            <a:prstGeom prst="ellips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Freeform 168"/>
            <p:cNvSpPr>
              <a:spLocks/>
            </p:cNvSpPr>
            <p:nvPr/>
          </p:nvSpPr>
          <p:spPr bwMode="auto">
            <a:xfrm>
              <a:off x="6299201" y="3989388"/>
              <a:ext cx="134938" cy="200025"/>
            </a:xfrm>
            <a:custGeom>
              <a:avLst/>
              <a:gdLst>
                <a:gd name="T0" fmla="*/ 36 w 36"/>
                <a:gd name="T1" fmla="*/ 19 h 53"/>
                <a:gd name="T2" fmla="*/ 36 w 36"/>
                <a:gd name="T3" fmla="*/ 3 h 53"/>
                <a:gd name="T4" fmla="*/ 24 w 36"/>
                <a:gd name="T5" fmla="*/ 3 h 53"/>
                <a:gd name="T6" fmla="*/ 18 w 36"/>
                <a:gd name="T7" fmla="*/ 19 h 53"/>
                <a:gd name="T8" fmla="*/ 12 w 36"/>
                <a:gd name="T9" fmla="*/ 25 h 53"/>
                <a:gd name="T10" fmla="*/ 0 w 36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36" y="19"/>
                  </a:moveTo>
                  <a:cubicBezTo>
                    <a:pt x="36" y="3"/>
                    <a:pt x="36" y="3"/>
                    <a:pt x="36" y="3"/>
                  </a:cubicBezTo>
                  <a:cubicBezTo>
                    <a:pt x="33" y="0"/>
                    <a:pt x="27" y="0"/>
                    <a:pt x="24" y="3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0" y="53"/>
                    <a:pt x="0" y="53"/>
                    <a:pt x="0" y="53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" name="Oval 169"/>
            <p:cNvSpPr>
              <a:spLocks noChangeArrowheads="1"/>
            </p:cNvSpPr>
            <p:nvPr/>
          </p:nvSpPr>
          <p:spPr bwMode="auto">
            <a:xfrm>
              <a:off x="6478588" y="4159250"/>
              <a:ext cx="150813" cy="150813"/>
            </a:xfrm>
            <a:prstGeom prst="ellips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" name="Freeform 170"/>
            <p:cNvSpPr>
              <a:spLocks/>
            </p:cNvSpPr>
            <p:nvPr/>
          </p:nvSpPr>
          <p:spPr bwMode="auto">
            <a:xfrm>
              <a:off x="6478588" y="3989388"/>
              <a:ext cx="136525" cy="200025"/>
            </a:xfrm>
            <a:custGeom>
              <a:avLst/>
              <a:gdLst>
                <a:gd name="T0" fmla="*/ 0 w 36"/>
                <a:gd name="T1" fmla="*/ 19 h 53"/>
                <a:gd name="T2" fmla="*/ 0 w 36"/>
                <a:gd name="T3" fmla="*/ 3 h 53"/>
                <a:gd name="T4" fmla="*/ 12 w 36"/>
                <a:gd name="T5" fmla="*/ 3 h 53"/>
                <a:gd name="T6" fmla="*/ 18 w 36"/>
                <a:gd name="T7" fmla="*/ 19 h 53"/>
                <a:gd name="T8" fmla="*/ 24 w 36"/>
                <a:gd name="T9" fmla="*/ 25 h 53"/>
                <a:gd name="T10" fmla="*/ 36 w 36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0" y="19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3" y="0"/>
                    <a:pt x="9" y="0"/>
                    <a:pt x="12" y="3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36" y="53"/>
                    <a:pt x="36" y="53"/>
                    <a:pt x="36" y="53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171"/>
            <p:cNvSpPr>
              <a:spLocks/>
            </p:cNvSpPr>
            <p:nvPr/>
          </p:nvSpPr>
          <p:spPr bwMode="auto">
            <a:xfrm>
              <a:off x="6396038" y="4090988"/>
              <a:ext cx="120650" cy="30163"/>
            </a:xfrm>
            <a:custGeom>
              <a:avLst/>
              <a:gdLst>
                <a:gd name="T0" fmla="*/ 0 w 32"/>
                <a:gd name="T1" fmla="*/ 8 h 8"/>
                <a:gd name="T2" fmla="*/ 16 w 32"/>
                <a:gd name="T3" fmla="*/ 0 h 8"/>
                <a:gd name="T4" fmla="*/ 32 w 32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8">
                  <a:moveTo>
                    <a:pt x="0" y="8"/>
                  </a:moveTo>
                  <a:cubicBezTo>
                    <a:pt x="0" y="4"/>
                    <a:pt x="7" y="0"/>
                    <a:pt x="16" y="0"/>
                  </a:cubicBezTo>
                  <a:cubicBezTo>
                    <a:pt x="25" y="0"/>
                    <a:pt x="32" y="4"/>
                    <a:pt x="32" y="8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Line 172"/>
            <p:cNvSpPr>
              <a:spLocks noChangeShapeType="1"/>
            </p:cNvSpPr>
            <p:nvPr/>
          </p:nvSpPr>
          <p:spPr bwMode="auto">
            <a:xfrm flipV="1">
              <a:off x="6434138" y="4095750"/>
              <a:ext cx="0" cy="138113"/>
            </a:xfrm>
            <a:prstGeom prst="lin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Line 173"/>
            <p:cNvSpPr>
              <a:spLocks noChangeShapeType="1"/>
            </p:cNvSpPr>
            <p:nvPr/>
          </p:nvSpPr>
          <p:spPr bwMode="auto">
            <a:xfrm flipV="1">
              <a:off x="6478588" y="4095750"/>
              <a:ext cx="0" cy="138113"/>
            </a:xfrm>
            <a:prstGeom prst="lin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174"/>
            <p:cNvSpPr>
              <a:spLocks/>
            </p:cNvSpPr>
            <p:nvPr/>
          </p:nvSpPr>
          <p:spPr bwMode="auto">
            <a:xfrm>
              <a:off x="6313488" y="4189413"/>
              <a:ext cx="46038" cy="44450"/>
            </a:xfrm>
            <a:custGeom>
              <a:avLst/>
              <a:gdLst>
                <a:gd name="T0" fmla="*/ 0 w 12"/>
                <a:gd name="T1" fmla="*/ 12 h 12"/>
                <a:gd name="T2" fmla="*/ 12 w 12"/>
                <a:gd name="T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cubicBezTo>
                    <a:pt x="0" y="6"/>
                    <a:pt x="5" y="0"/>
                    <a:pt x="12" y="0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175"/>
            <p:cNvSpPr>
              <a:spLocks/>
            </p:cNvSpPr>
            <p:nvPr/>
          </p:nvSpPr>
          <p:spPr bwMode="auto">
            <a:xfrm>
              <a:off x="6508751" y="4189413"/>
              <a:ext cx="46038" cy="44450"/>
            </a:xfrm>
            <a:custGeom>
              <a:avLst/>
              <a:gdLst>
                <a:gd name="T0" fmla="*/ 0 w 12"/>
                <a:gd name="T1" fmla="*/ 12 h 12"/>
                <a:gd name="T2" fmla="*/ 12 w 12"/>
                <a:gd name="T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cubicBezTo>
                    <a:pt x="0" y="6"/>
                    <a:pt x="5" y="0"/>
                    <a:pt x="12" y="0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10017983" y="2648946"/>
            <a:ext cx="346075" cy="355600"/>
            <a:chOff x="7007226" y="3251201"/>
            <a:chExt cx="346075" cy="355600"/>
          </a:xfrm>
        </p:grpSpPr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7007226" y="3405188"/>
              <a:ext cx="30163" cy="61913"/>
            </a:xfrm>
            <a:custGeom>
              <a:avLst/>
              <a:gdLst>
                <a:gd name="T0" fmla="*/ 8 w 8"/>
                <a:gd name="T1" fmla="*/ 16 h 16"/>
                <a:gd name="T2" fmla="*/ 0 w 8"/>
                <a:gd name="T3" fmla="*/ 8 h 16"/>
                <a:gd name="T4" fmla="*/ 8 w 8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7218363" y="3514726"/>
              <a:ext cx="82550" cy="69850"/>
            </a:xfrm>
            <a:custGeom>
              <a:avLst/>
              <a:gdLst>
                <a:gd name="T0" fmla="*/ 0 w 22"/>
                <a:gd name="T1" fmla="*/ 18 h 18"/>
                <a:gd name="T2" fmla="*/ 8 w 22"/>
                <a:gd name="T3" fmla="*/ 18 h 18"/>
                <a:gd name="T4" fmla="*/ 22 w 22"/>
                <a:gd name="T5" fmla="*/ 4 h 18"/>
                <a:gd name="T6" fmla="*/ 22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0" y="18"/>
                  </a:moveTo>
                  <a:cubicBezTo>
                    <a:pt x="8" y="18"/>
                    <a:pt x="8" y="18"/>
                    <a:pt x="8" y="18"/>
                  </a:cubicBezTo>
                  <a:cubicBezTo>
                    <a:pt x="16" y="18"/>
                    <a:pt x="22" y="12"/>
                    <a:pt x="22" y="4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7172326" y="3560763"/>
              <a:ext cx="46038" cy="46038"/>
            </a:xfrm>
            <a:prstGeom prst="ellips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7037388" y="3359151"/>
              <a:ext cx="60325" cy="155575"/>
            </a:xfrm>
            <a:custGeom>
              <a:avLst/>
              <a:gdLst>
                <a:gd name="T0" fmla="*/ 16 w 16"/>
                <a:gd name="T1" fmla="*/ 40 h 40"/>
                <a:gd name="T2" fmla="*/ 8 w 16"/>
                <a:gd name="T3" fmla="*/ 40 h 40"/>
                <a:gd name="T4" fmla="*/ 0 w 16"/>
                <a:gd name="T5" fmla="*/ 32 h 40"/>
                <a:gd name="T6" fmla="*/ 0 w 16"/>
                <a:gd name="T7" fmla="*/ 8 h 40"/>
                <a:gd name="T8" fmla="*/ 8 w 16"/>
                <a:gd name="T9" fmla="*/ 0 h 40"/>
                <a:gd name="T10" fmla="*/ 16 w 16"/>
                <a:gd name="T11" fmla="*/ 0 h 40"/>
                <a:gd name="T12" fmla="*/ 16 w 1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0">
                  <a:moveTo>
                    <a:pt x="16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4" y="40"/>
                    <a:pt x="0" y="36"/>
                    <a:pt x="0" y="3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6" y="40"/>
                  </a:lnTo>
                  <a:close/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7323138" y="3405188"/>
              <a:ext cx="30163" cy="619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8 h 16"/>
                <a:gd name="T4" fmla="*/ 0 w 8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4" y="16"/>
                    <a:pt x="8" y="12"/>
                    <a:pt x="8" y="8"/>
                  </a:cubicBezTo>
                  <a:cubicBezTo>
                    <a:pt x="8" y="4"/>
                    <a:pt x="4" y="0"/>
                    <a:pt x="0" y="0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7262813" y="3359151"/>
              <a:ext cx="60325" cy="155575"/>
            </a:xfrm>
            <a:custGeom>
              <a:avLst/>
              <a:gdLst>
                <a:gd name="T0" fmla="*/ 0 w 16"/>
                <a:gd name="T1" fmla="*/ 40 h 40"/>
                <a:gd name="T2" fmla="*/ 8 w 16"/>
                <a:gd name="T3" fmla="*/ 40 h 40"/>
                <a:gd name="T4" fmla="*/ 16 w 16"/>
                <a:gd name="T5" fmla="*/ 32 h 40"/>
                <a:gd name="T6" fmla="*/ 16 w 16"/>
                <a:gd name="T7" fmla="*/ 8 h 40"/>
                <a:gd name="T8" fmla="*/ 8 w 16"/>
                <a:gd name="T9" fmla="*/ 0 h 40"/>
                <a:gd name="T10" fmla="*/ 0 w 16"/>
                <a:gd name="T11" fmla="*/ 0 h 40"/>
                <a:gd name="T12" fmla="*/ 0 w 1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0">
                  <a:moveTo>
                    <a:pt x="0" y="40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12" y="40"/>
                    <a:pt x="16" y="36"/>
                    <a:pt x="16" y="3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0"/>
                  </a:lnTo>
                  <a:close/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7075488" y="3251201"/>
              <a:ext cx="211138" cy="107950"/>
            </a:xfrm>
            <a:custGeom>
              <a:avLst/>
              <a:gdLst>
                <a:gd name="T0" fmla="*/ 0 w 56"/>
                <a:gd name="T1" fmla="*/ 28 h 28"/>
                <a:gd name="T2" fmla="*/ 28 w 56"/>
                <a:gd name="T3" fmla="*/ 0 h 28"/>
                <a:gd name="T4" fmla="*/ 56 w 56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28">
                  <a:moveTo>
                    <a:pt x="0" y="28"/>
                  </a:move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6" y="13"/>
                    <a:pt x="56" y="28"/>
                  </a:cubicBezTo>
                </a:path>
              </a:pathLst>
            </a:cu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7965" y="1759514"/>
            <a:ext cx="3343386" cy="57626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564091"/>
                </a:solidFill>
                <a:ea typeface="Georgia" charset="0"/>
                <a:cs typeface="Georgia" charset="0"/>
              </a:rPr>
              <a:t>Support Counselling and Crisis Intervention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15231" y="2404998"/>
            <a:ext cx="2776525" cy="15626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smtClean="0"/>
              <a:t>1-1 Counselling</a:t>
            </a:r>
          </a:p>
          <a:p>
            <a:pPr marL="0" indent="0">
              <a:buNone/>
            </a:pPr>
            <a:r>
              <a:rPr lang="en-US" sz="2000" dirty="0" smtClean="0"/>
              <a:t>Crisis Intervention</a:t>
            </a:r>
          </a:p>
          <a:p>
            <a:pPr marL="0" indent="0">
              <a:buNone/>
            </a:pPr>
            <a:r>
              <a:rPr lang="en-US" sz="2000" dirty="0" smtClean="0"/>
              <a:t>Drop In</a:t>
            </a:r>
          </a:p>
          <a:p>
            <a:pPr marL="0" indent="0">
              <a:buNone/>
            </a:pPr>
            <a:r>
              <a:rPr lang="en-US" sz="2000" dirty="0" smtClean="0"/>
              <a:t>Support Groups</a:t>
            </a:r>
            <a:endParaRPr lang="en-CA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037354" y="1799020"/>
            <a:ext cx="3001314" cy="57626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564091"/>
                </a:solidFill>
                <a:ea typeface="Georgia" charset="0"/>
                <a:cs typeface="Georgia" charset="0"/>
              </a:rPr>
              <a:t>Advocacy and </a:t>
            </a:r>
            <a:r>
              <a:rPr lang="en-US" b="1" dirty="0" smtClean="0">
                <a:solidFill>
                  <a:srgbClr val="564091"/>
                </a:solidFill>
                <a:ea typeface="Georgia" charset="0"/>
                <a:cs typeface="Georgia" charset="0"/>
              </a:rPr>
              <a:t>Accompaniment</a:t>
            </a:r>
            <a:endParaRPr lang="en-US" b="1" dirty="0">
              <a:solidFill>
                <a:srgbClr val="564091"/>
              </a:solidFill>
              <a:ea typeface="Georgia" charset="0"/>
              <a:cs typeface="Georgia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049524" y="2375282"/>
            <a:ext cx="3190190" cy="1365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Court/Medical/Education </a:t>
            </a:r>
          </a:p>
          <a:p>
            <a:pPr marL="0" indent="0">
              <a:buNone/>
            </a:pPr>
            <a:r>
              <a:rPr lang="en-US" sz="2000" dirty="0"/>
              <a:t>All Systems Navigation</a:t>
            </a:r>
          </a:p>
          <a:p>
            <a:pPr marL="0" indent="0">
              <a:buNone/>
            </a:pPr>
            <a:r>
              <a:rPr lang="en-US" sz="2000" dirty="0"/>
              <a:t>Advocacy around SD</a:t>
            </a:r>
            <a:endParaRPr lang="en-CA" sz="2000" dirty="0"/>
          </a:p>
        </p:txBody>
      </p:sp>
      <p:sp>
        <p:nvSpPr>
          <p:cNvPr id="98" name="Text Placeholder 2"/>
          <p:cNvSpPr txBox="1">
            <a:spLocks/>
          </p:cNvSpPr>
          <p:nvPr/>
        </p:nvSpPr>
        <p:spPr>
          <a:xfrm>
            <a:off x="7510081" y="1616753"/>
            <a:ext cx="3181702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 smtClean="0">
                <a:solidFill>
                  <a:srgbClr val="564091"/>
                </a:solidFill>
                <a:ea typeface="Georgia" charset="0"/>
                <a:cs typeface="Georgia" charset="0"/>
              </a:rPr>
              <a:t>Information &amp; Referrals</a:t>
            </a:r>
            <a:endParaRPr lang="en-US" sz="2200" b="1" dirty="0">
              <a:solidFill>
                <a:srgbClr val="564091"/>
              </a:solidFill>
              <a:ea typeface="Georgia" charset="0"/>
              <a:cs typeface="Georgia" charset="0"/>
            </a:endParaRPr>
          </a:p>
        </p:txBody>
      </p:sp>
      <p:sp>
        <p:nvSpPr>
          <p:cNvPr id="99" name="Content Placeholder 7"/>
          <p:cNvSpPr txBox="1">
            <a:spLocks/>
          </p:cNvSpPr>
          <p:nvPr/>
        </p:nvSpPr>
        <p:spPr>
          <a:xfrm>
            <a:off x="7688146" y="2177712"/>
            <a:ext cx="3190190" cy="2160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Legal Information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Primary Health Care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Financial/ Employment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Addictions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Mental Health</a:t>
            </a:r>
            <a:endParaRPr lang="en-CA" sz="2000" dirty="0">
              <a:solidFill>
                <a:schemeClr val="tx1"/>
              </a:solidFill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7" y="5236470"/>
            <a:ext cx="3001349" cy="1548363"/>
          </a:xfrm>
          <a:prstGeom prst="rect">
            <a:avLst/>
          </a:prstGeom>
        </p:spPr>
      </p:pic>
      <p:cxnSp>
        <p:nvCxnSpPr>
          <p:cNvPr id="102" name="Straight Connector 101"/>
          <p:cNvCxnSpPr/>
          <p:nvPr/>
        </p:nvCxnSpPr>
        <p:spPr>
          <a:xfrm>
            <a:off x="3569310" y="1797267"/>
            <a:ext cx="0" cy="2085964"/>
          </a:xfrm>
          <a:prstGeom prst="line">
            <a:avLst/>
          </a:prstGeom>
          <a:ln>
            <a:solidFill>
              <a:srgbClr val="33B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7239714" y="1778208"/>
            <a:ext cx="0" cy="2085964"/>
          </a:xfrm>
          <a:prstGeom prst="line">
            <a:avLst/>
          </a:prstGeom>
          <a:ln>
            <a:solidFill>
              <a:srgbClr val="33B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407" y="235922"/>
            <a:ext cx="5691471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40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Women’s </a:t>
            </a:r>
            <a:r>
              <a:rPr lang="en-US" sz="40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Centres</a:t>
            </a:r>
            <a:endParaRPr lang="en-US" sz="40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7" name="Title 6">
            <a:extLst>
              <a:ext uri="{FF2B5EF4-FFF2-40B4-BE49-F238E27FC236}">
                <a16:creationId xmlns:a16="http://schemas.microsoft.com/office/drawing/2014/main" xmlns="" id="{551F6DA4-9E36-C76D-F246-4619193659AC}"/>
              </a:ext>
            </a:extLst>
          </p:cNvPr>
          <p:cNvSpPr txBox="1">
            <a:spLocks/>
          </p:cNvSpPr>
          <p:nvPr/>
        </p:nvSpPr>
        <p:spPr bwMode="gray">
          <a:xfrm>
            <a:off x="3279140" y="827007"/>
            <a:ext cx="4321883" cy="4450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CA" b="1" dirty="0">
                <a:solidFill>
                  <a:srgbClr val="564091"/>
                </a:solidFill>
              </a:rPr>
              <a:t>Any Door, Any Reason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FA7D41B-55ED-6BF0-D068-4EE68F5593E2}"/>
              </a:ext>
            </a:extLst>
          </p:cNvPr>
          <p:cNvSpPr txBox="1"/>
          <p:nvPr/>
        </p:nvSpPr>
        <p:spPr>
          <a:xfrm>
            <a:off x="4365810" y="5392932"/>
            <a:ext cx="8030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dirty="0" smtClean="0">
                <a:solidFill>
                  <a:srgbClr val="564091"/>
                </a:solidFill>
              </a:rPr>
              <a:t>Acute</a:t>
            </a:r>
            <a:r>
              <a:rPr lang="en-CA" sz="2800" b="1" dirty="0">
                <a:solidFill>
                  <a:srgbClr val="564091"/>
                </a:solidFill>
              </a:rPr>
              <a:t>, </a:t>
            </a:r>
            <a:r>
              <a:rPr lang="en-CA" sz="2800" b="1" dirty="0" smtClean="0">
                <a:solidFill>
                  <a:srgbClr val="564091"/>
                </a:solidFill>
              </a:rPr>
              <a:t> Urgent</a:t>
            </a:r>
            <a:r>
              <a:rPr lang="en-CA" sz="2800" b="1" dirty="0">
                <a:solidFill>
                  <a:srgbClr val="564091"/>
                </a:solidFill>
              </a:rPr>
              <a:t>, Preventative &amp; Educational Services</a:t>
            </a:r>
            <a:endParaRPr lang="en-US" sz="2800" dirty="0">
              <a:solidFill>
                <a:srgbClr val="564091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16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34"/>
    </mc:Choice>
    <mc:Fallback>
      <p:transition spd="slow" advTm="3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2919E61-E0DD-C3F3-2478-85E7D8CDC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DB6A723-5F58-BD67-490A-AC020A5A7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19" y="222306"/>
            <a:ext cx="4321884" cy="13001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2BBAB2B-E7CC-2F60-0199-B2F75B7FC150}"/>
              </a:ext>
            </a:extLst>
          </p:cNvPr>
          <p:cNvSpPr txBox="1"/>
          <p:nvPr/>
        </p:nvSpPr>
        <p:spPr>
          <a:xfrm>
            <a:off x="408419" y="2040943"/>
            <a:ext cx="55478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Reclaiming Power and Place (June 30, 2019).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Nova Scotia’s Equity and Anti-Racism Strategy (NS EAR) (July 2023).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National Action Plan on Violence Against Women and Gender-Based Violence (NAP) (November 9, 2022).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Mass Casualty Commission </a:t>
            </a:r>
            <a:r>
              <a:rPr lang="en-US" sz="2000" dirty="0"/>
              <a:t>(MCC) (March 2023).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Report of the inquiry following the deaths of Corporal Lionel.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22511" r="5243"/>
          <a:stretch/>
        </p:blipFill>
        <p:spPr>
          <a:xfrm>
            <a:off x="7219951" y="2479609"/>
            <a:ext cx="2832085" cy="19928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9201" y="4640526"/>
            <a:ext cx="2920229" cy="19507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2156" y="325122"/>
            <a:ext cx="3008374" cy="1986391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63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45"/>
    </mc:Choice>
    <mc:Fallback>
      <p:transition spd="slow" advTm="3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494169" y="436641"/>
            <a:ext cx="9445478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40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Why? Inspire </a:t>
            </a:r>
            <a:r>
              <a:rPr lang="en-US" sz="40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Action </a:t>
            </a:r>
            <a:r>
              <a:rPr lang="en-US" sz="40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and </a:t>
            </a:r>
            <a:r>
              <a:rPr lang="en-US" sz="40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Change</a:t>
            </a:r>
            <a:endParaRPr lang="en-US" sz="40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24797" y="1838591"/>
            <a:ext cx="11167400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To make the wisdom insights and opportunities outlined within and across the five reports accessible.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Enhance service delivery, improve information management and leadership strategies to increase sector well-being and capacity, and leverage opportunities for collective, front-line influence.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Encourage and empower the development of a Centre or community-level response or work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plans.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008" y="5559087"/>
            <a:ext cx="4014313" cy="899846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79" y="4874204"/>
            <a:ext cx="1509742" cy="1584729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780" y="5494098"/>
            <a:ext cx="5184113" cy="96483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85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2"/>
    </mc:Choice>
    <mc:Fallback>
      <p:transition spd="slow" advTm="3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761" y="3062322"/>
            <a:ext cx="6096000" cy="36923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33" y="5926667"/>
            <a:ext cx="2447544" cy="5486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005" y="4610911"/>
            <a:ext cx="1399494" cy="186577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>
            <a:off x="5488281" y="3062322"/>
            <a:ext cx="5923796" cy="0"/>
          </a:xfrm>
          <a:prstGeom prst="line">
            <a:avLst/>
          </a:prstGeom>
          <a:ln>
            <a:solidFill>
              <a:srgbClr val="33B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D7872FE-81D8-9C2C-BB55-EB858EEAD819}"/>
              </a:ext>
            </a:extLst>
          </p:cNvPr>
          <p:cNvSpPr txBox="1"/>
          <p:nvPr/>
        </p:nvSpPr>
        <p:spPr>
          <a:xfrm>
            <a:off x="5665619" y="311462"/>
            <a:ext cx="651861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564091"/>
                </a:solidFill>
              </a:rPr>
              <a:t>200+</a:t>
            </a:r>
            <a:r>
              <a:rPr lang="en-US" sz="7200" b="1" dirty="0" smtClean="0">
                <a:solidFill>
                  <a:srgbClr val="564091"/>
                </a:solidFill>
              </a:rPr>
              <a:t> </a:t>
            </a:r>
            <a:r>
              <a:rPr lang="en-US" sz="3600" b="1" dirty="0" smtClean="0">
                <a:solidFill>
                  <a:srgbClr val="564091"/>
                </a:solidFill>
              </a:rPr>
              <a:t>GBV Prevention Actions are taking place in (just) </a:t>
            </a:r>
            <a:r>
              <a:rPr lang="en-US" sz="6600" b="1" dirty="0" smtClean="0">
                <a:solidFill>
                  <a:srgbClr val="564091"/>
                </a:solidFill>
              </a:rPr>
              <a:t>9 </a:t>
            </a:r>
            <a:r>
              <a:rPr lang="en-US" sz="4800" b="1" dirty="0" smtClean="0">
                <a:solidFill>
                  <a:srgbClr val="564091"/>
                </a:solidFill>
              </a:rPr>
              <a:t>Women’s Centres</a:t>
            </a:r>
            <a:endParaRPr lang="en-US" sz="4400" b="1" dirty="0">
              <a:solidFill>
                <a:srgbClr val="56409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233" y="489781"/>
            <a:ext cx="4409500" cy="6196816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3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3"/>
    </mc:Choice>
    <mc:Fallback>
      <p:transition spd="slow" advTm="4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157" y="1676251"/>
            <a:ext cx="3485494" cy="34963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91461" y="2744590"/>
            <a:ext cx="2501342" cy="1255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32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Summary of Calls to </a:t>
            </a:r>
            <a:r>
              <a:rPr lang="en-US" sz="3200" b="1" dirty="0" smtClean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Actions</a:t>
            </a:r>
            <a:endParaRPr lang="en-US" sz="32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097079" y="1425507"/>
            <a:ext cx="3997842" cy="3997842"/>
          </a:xfrm>
          <a:prstGeom prst="ellipse">
            <a:avLst/>
          </a:prstGeom>
          <a:noFill/>
          <a:ln w="3175">
            <a:solidFill>
              <a:srgbClr val="33BC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874896" y="1204403"/>
            <a:ext cx="442208" cy="442208"/>
            <a:chOff x="5874896" y="1204403"/>
            <a:chExt cx="442208" cy="44220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96" y="1204403"/>
              <a:ext cx="442208" cy="44220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979352" y="1333943"/>
              <a:ext cx="221104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i="1" dirty="0">
                  <a:solidFill>
                    <a:srgbClr val="3F2F64"/>
                  </a:solidFill>
                  <a:latin typeface="Georgia" charset="0"/>
                  <a:ea typeface="Georgia" charset="0"/>
                  <a:cs typeface="Georgia" charset="0"/>
                </a:rPr>
                <a:t>1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874896" y="5202245"/>
            <a:ext cx="442208" cy="442208"/>
            <a:chOff x="5874896" y="1204403"/>
            <a:chExt cx="442208" cy="44220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96" y="1204403"/>
              <a:ext cx="442208" cy="44220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979352" y="1333943"/>
              <a:ext cx="221104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i="1" dirty="0">
                  <a:solidFill>
                    <a:srgbClr val="3F2F64"/>
                  </a:solidFill>
                  <a:latin typeface="Georgia" charset="0"/>
                  <a:ea typeface="Georgia" charset="0"/>
                  <a:cs typeface="Georgia" charset="0"/>
                </a:rPr>
                <a:t>5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873817" y="3207896"/>
            <a:ext cx="442208" cy="442208"/>
            <a:chOff x="5874896" y="1204403"/>
            <a:chExt cx="442208" cy="442208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96" y="1204403"/>
              <a:ext cx="442208" cy="442208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5979352" y="1333943"/>
              <a:ext cx="221104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i="1" dirty="0">
                  <a:solidFill>
                    <a:srgbClr val="3F2F64"/>
                  </a:solidFill>
                  <a:latin typeface="Georgia" charset="0"/>
                  <a:ea typeface="Georgia" charset="0"/>
                  <a:cs typeface="Georgia" charset="0"/>
                </a:rPr>
                <a:t>3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75975" y="3207896"/>
            <a:ext cx="442208" cy="442208"/>
            <a:chOff x="5874896" y="1204403"/>
            <a:chExt cx="442208" cy="44220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96" y="1204403"/>
              <a:ext cx="442208" cy="44220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979352" y="1333943"/>
              <a:ext cx="221104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i="1" dirty="0">
                  <a:solidFill>
                    <a:srgbClr val="3F2F64"/>
                  </a:solidFill>
                  <a:latin typeface="Georgia" charset="0"/>
                  <a:ea typeface="Georgia" charset="0"/>
                  <a:cs typeface="Georgia" charset="0"/>
                </a:rPr>
                <a:t>7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461445" y="1788349"/>
            <a:ext cx="442208" cy="442208"/>
            <a:chOff x="5874896" y="1204403"/>
            <a:chExt cx="442208" cy="442208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96" y="1204403"/>
              <a:ext cx="442208" cy="442208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5979352" y="1333943"/>
              <a:ext cx="221104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i="1" dirty="0">
                  <a:solidFill>
                    <a:srgbClr val="3F2F64"/>
                  </a:solidFill>
                  <a:latin typeface="Georgia" charset="0"/>
                  <a:ea typeface="Georgia" charset="0"/>
                  <a:cs typeface="Georgia" charset="0"/>
                </a:rPr>
                <a:t>8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288347" y="4615251"/>
            <a:ext cx="442208" cy="442208"/>
            <a:chOff x="5874896" y="1204403"/>
            <a:chExt cx="442208" cy="44220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96" y="1204403"/>
              <a:ext cx="442208" cy="442208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5979352" y="1333943"/>
              <a:ext cx="221104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i="1" dirty="0">
                  <a:solidFill>
                    <a:srgbClr val="3F2F64"/>
                  </a:solidFill>
                  <a:latin typeface="Georgia" charset="0"/>
                  <a:ea typeface="Georgia" charset="0"/>
                  <a:cs typeface="Georgia" charset="0"/>
                </a:rPr>
                <a:t>4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91580" y="1791582"/>
            <a:ext cx="442208" cy="442208"/>
            <a:chOff x="5874896" y="1204403"/>
            <a:chExt cx="442208" cy="442208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96" y="1204403"/>
              <a:ext cx="442208" cy="44220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5979352" y="1333943"/>
              <a:ext cx="221104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i="1" dirty="0">
                  <a:solidFill>
                    <a:srgbClr val="3F2F64"/>
                  </a:solidFill>
                  <a:latin typeface="Georgia" charset="0"/>
                  <a:ea typeface="Georgia" charset="0"/>
                  <a:cs typeface="Georgia" charset="0"/>
                </a:rPr>
                <a:t>2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464678" y="4618484"/>
            <a:ext cx="442208" cy="442208"/>
            <a:chOff x="5874896" y="1204403"/>
            <a:chExt cx="442208" cy="442208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4896" y="1204403"/>
              <a:ext cx="442208" cy="442208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5979352" y="1333943"/>
              <a:ext cx="221104" cy="1831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400" i="1" dirty="0">
                  <a:solidFill>
                    <a:srgbClr val="3F2F64"/>
                  </a:solidFill>
                  <a:latin typeface="Georgia" charset="0"/>
                  <a:ea typeface="Georgia" charset="0"/>
                  <a:cs typeface="Georgia" charset="0"/>
                </a:rPr>
                <a:t>6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727216" y="883453"/>
            <a:ext cx="266558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Prioritize survivors’ needs. </a:t>
            </a:r>
          </a:p>
          <a:p>
            <a:pPr algn="ctr">
              <a:lnSpc>
                <a:spcPct val="90000"/>
              </a:lnSpc>
            </a:pPr>
            <a:endParaRPr lang="en-US" sz="200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03521" y="5701600"/>
            <a:ext cx="2184957" cy="8863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Enhanced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rPr>
              <a:t> data collection</a:t>
            </a:r>
          </a:p>
          <a:p>
            <a:pPr algn="ctr">
              <a:lnSpc>
                <a:spcPct val="90000"/>
              </a:lnSpc>
            </a:pPr>
            <a:endParaRPr lang="en-US" sz="200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Georgia" charset="0"/>
              <a:cs typeface="Georgia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7873817" y="1387424"/>
            <a:ext cx="2934345" cy="3989078"/>
            <a:chOff x="7873817" y="1387424"/>
            <a:chExt cx="2934345" cy="3634924"/>
          </a:xfrm>
        </p:grpSpPr>
        <p:sp>
          <p:nvSpPr>
            <p:cNvPr id="42" name="TextBox 41"/>
            <p:cNvSpPr txBox="1"/>
            <p:nvPr/>
          </p:nvSpPr>
          <p:spPr>
            <a:xfrm>
              <a:off x="8003768" y="1387424"/>
              <a:ext cx="2804394" cy="1514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Coordinate interventions across health, justice, social services, and community sectors, especially in marginalized communities. </a:t>
              </a:r>
            </a:p>
            <a:p>
              <a:pPr>
                <a:lnSpc>
                  <a:spcPct val="90000"/>
                </a:lnSpc>
              </a:pPr>
              <a:endPara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873817" y="4545505"/>
              <a:ext cx="2184957" cy="4768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Sustainable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 funding</a:t>
              </a:r>
            </a:p>
            <a:p>
              <a:pPr>
                <a:lnSpc>
                  <a:spcPct val="90000"/>
                </a:lnSpc>
              </a:pP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420481" y="3410774"/>
              <a:ext cx="2184957" cy="7478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Address the systemic roots of GBV</a:t>
              </a:r>
            </a:p>
            <a:p>
              <a:pPr>
                <a:lnSpc>
                  <a:spcPct val="90000"/>
                </a:lnSpc>
              </a:pPr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 flipH="1">
            <a:off x="290554" y="1703001"/>
            <a:ext cx="3997842" cy="3673501"/>
            <a:chOff x="7873817" y="1703001"/>
            <a:chExt cx="3997842" cy="3673501"/>
          </a:xfrm>
        </p:grpSpPr>
        <p:sp>
          <p:nvSpPr>
            <p:cNvPr id="47" name="TextBox 46"/>
            <p:cNvSpPr txBox="1"/>
            <p:nvPr/>
          </p:nvSpPr>
          <p:spPr>
            <a:xfrm>
              <a:off x="7873817" y="1703001"/>
              <a:ext cx="3997842" cy="6093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Youth </a:t>
              </a:r>
              <a:r>
                <a: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involvement</a:t>
              </a: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, education and engagement.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873818" y="4545505"/>
              <a:ext cx="2774607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Collaboration across sectors</a:t>
              </a:r>
            </a:p>
            <a:p>
              <a:pPr algn="r">
                <a:lnSpc>
                  <a:spcPct val="90000"/>
                </a:lnSpc>
              </a:pPr>
              <a:endPara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420483" y="3322847"/>
              <a:ext cx="313213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Continuous policy development.</a:t>
              </a: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93612" y="4822007"/>
            <a:ext cx="1244009" cy="23152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3F75FB21-1818-ACA2-EA09-39B4A99DE1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91580" y="5811000"/>
            <a:ext cx="6158484" cy="114617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9C63F12D-D136-D040-5AC4-FA17DAD509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825" y="5933888"/>
            <a:ext cx="4652997" cy="10430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4267" y="207666"/>
            <a:ext cx="4594528" cy="667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44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Across Reports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44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501"/>
    </mc:Choice>
    <mc:Fallback>
      <p:transition spd="slow" advTm="98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032B483-2F2A-4619-DAC6-1B4875B15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80E8079-26B1-185B-8C5B-A1E03C1AE9AD}"/>
              </a:ext>
            </a:extLst>
          </p:cNvPr>
          <p:cNvSpPr txBox="1"/>
          <p:nvPr/>
        </p:nvSpPr>
        <p:spPr>
          <a:xfrm>
            <a:off x="333958" y="510262"/>
            <a:ext cx="13131800" cy="14126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36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PRIMARY PREVENTION AND UPSTREAM </a:t>
            </a:r>
          </a:p>
          <a:p>
            <a:pPr>
              <a:lnSpc>
                <a:spcPct val="85000"/>
              </a:lnSpc>
            </a:pPr>
            <a:r>
              <a:rPr lang="en-US" sz="36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INTERVENTIONS</a:t>
            </a:r>
            <a:br>
              <a:rPr lang="en-US" sz="36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</a:br>
            <a:endParaRPr lang="en-US" sz="3600" b="1" dirty="0">
              <a:solidFill>
                <a:srgbClr val="3F2F64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57F5747-3E0A-0D64-1811-6E9499296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892" y="2207741"/>
            <a:ext cx="6561893" cy="12212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AFA413F-F9F8-486A-13D3-2D4CDF62F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204" y="2978738"/>
            <a:ext cx="2008671" cy="4502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5BEC57E-B1E2-5D19-F9D0-FFDFFAC452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2428" y="3024678"/>
            <a:ext cx="2172450" cy="4043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BF99AFF-F845-CAD6-2310-A501995F72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471" y="2843784"/>
            <a:ext cx="2962656" cy="5852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C500C6B-5558-62FE-1BA3-066AC97EC1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459" y="2885928"/>
            <a:ext cx="2749303" cy="5430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BF63BAEA-4AE4-6FB1-004A-FC6FAD3092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18038" y="3024678"/>
            <a:ext cx="2172450" cy="40432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42E58FA-0B47-A681-DFFF-9F0FAD4F4B9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19"/>
          <a:stretch/>
        </p:blipFill>
        <p:spPr>
          <a:xfrm>
            <a:off x="6899858" y="2744244"/>
            <a:ext cx="2299300" cy="6847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923627B-F24D-FA00-99C6-182118AF75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909" y="2978829"/>
            <a:ext cx="2418796" cy="45017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63F64524-4980-A20F-1D6E-CDA7359C42D3}"/>
              </a:ext>
            </a:extLst>
          </p:cNvPr>
          <p:cNvGrpSpPr/>
          <p:nvPr/>
        </p:nvGrpSpPr>
        <p:grpSpPr>
          <a:xfrm>
            <a:off x="488406" y="3689323"/>
            <a:ext cx="3064021" cy="664797"/>
            <a:chOff x="432978" y="4372010"/>
            <a:chExt cx="3064021" cy="66479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05435AE-5874-C3CD-9F61-827FC5B7BB16}"/>
                </a:ext>
              </a:extLst>
            </p:cNvPr>
            <p:cNvSpPr txBox="1"/>
            <p:nvPr/>
          </p:nvSpPr>
          <p:spPr>
            <a:xfrm>
              <a:off x="716691" y="4372010"/>
              <a:ext cx="2780308" cy="664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Declaring GBV as an epidemic through the Municipal councils.</a:t>
              </a:r>
            </a:p>
            <a:p>
              <a:pPr>
                <a:lnSpc>
                  <a:spcPct val="90000"/>
                </a:lnSpc>
              </a:pP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517A2783-1CDD-A133-F877-7F399CEE9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78" y="4403444"/>
              <a:ext cx="127554" cy="12755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2FBBBFCC-0F2B-239E-C344-D6B4434B7D1F}"/>
              </a:ext>
            </a:extLst>
          </p:cNvPr>
          <p:cNvGrpSpPr/>
          <p:nvPr/>
        </p:nvGrpSpPr>
        <p:grpSpPr>
          <a:xfrm>
            <a:off x="463006" y="4271021"/>
            <a:ext cx="2334936" cy="664797"/>
            <a:chOff x="432978" y="4372010"/>
            <a:chExt cx="2334936" cy="66479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6860CBB-F061-54C7-F663-35947EDFA9D3}"/>
                </a:ext>
              </a:extLst>
            </p:cNvPr>
            <p:cNvSpPr txBox="1"/>
            <p:nvPr/>
          </p:nvSpPr>
          <p:spPr>
            <a:xfrm>
              <a:off x="716691" y="4372010"/>
              <a:ext cx="2051223" cy="664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Incorporating population health </a:t>
              </a:r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approaches.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  <a:p>
              <a:pPr>
                <a:lnSpc>
                  <a:spcPct val="90000"/>
                </a:lnSpc>
              </a:pP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20D878AD-D15D-7A6D-B431-3DE291A95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78" y="4403444"/>
              <a:ext cx="127554" cy="12755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D6044935-60B1-5987-8E22-1B403A7DFF39}"/>
              </a:ext>
            </a:extLst>
          </p:cNvPr>
          <p:cNvGrpSpPr/>
          <p:nvPr/>
        </p:nvGrpSpPr>
        <p:grpSpPr>
          <a:xfrm>
            <a:off x="8525366" y="4897460"/>
            <a:ext cx="2334936" cy="886397"/>
            <a:chOff x="432978" y="4372010"/>
            <a:chExt cx="2334936" cy="88639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51393C7-908E-4D04-E1AF-2FE00FE0183A}"/>
                </a:ext>
              </a:extLst>
            </p:cNvPr>
            <p:cNvSpPr txBox="1"/>
            <p:nvPr/>
          </p:nvSpPr>
          <p:spPr>
            <a:xfrm>
              <a:off x="716691" y="4372010"/>
              <a:ext cx="2051223" cy="8863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Prevention education through public awareness campaigns.</a:t>
              </a:r>
            </a:p>
            <a:p>
              <a:pPr>
                <a:lnSpc>
                  <a:spcPct val="90000"/>
                </a:lnSpc>
              </a:pP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0DD7C350-E85B-173B-D0B3-7F7C3CCF8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78" y="4403444"/>
              <a:ext cx="127554" cy="12755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CC150926-11E2-7508-96B4-87B5298B438A}"/>
              </a:ext>
            </a:extLst>
          </p:cNvPr>
          <p:cNvGrpSpPr/>
          <p:nvPr/>
        </p:nvGrpSpPr>
        <p:grpSpPr>
          <a:xfrm>
            <a:off x="4167736" y="3768810"/>
            <a:ext cx="2834150" cy="1107996"/>
            <a:chOff x="432978" y="4372010"/>
            <a:chExt cx="283415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18CFAD36-FAF2-C984-8284-DF9AA65BC25B}"/>
                </a:ext>
              </a:extLst>
            </p:cNvPr>
            <p:cNvSpPr txBox="1"/>
            <p:nvPr/>
          </p:nvSpPr>
          <p:spPr>
            <a:xfrm>
              <a:off x="716691" y="4372010"/>
              <a:ext cx="2550437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 Increasing funding towards specialized organizations for training professionals, rural-targeted approaches.</a:t>
              </a:r>
            </a:p>
            <a:p>
              <a:pPr>
                <a:lnSpc>
                  <a:spcPct val="90000"/>
                </a:lnSpc>
              </a:pP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xmlns="" id="{78101B88-6EF9-A844-664B-070D6B290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78" y="4403444"/>
              <a:ext cx="127554" cy="12755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98A25A8-795B-4D59-1DA0-10CCD2A20E78}"/>
              </a:ext>
            </a:extLst>
          </p:cNvPr>
          <p:cNvGrpSpPr/>
          <p:nvPr/>
        </p:nvGrpSpPr>
        <p:grpSpPr>
          <a:xfrm>
            <a:off x="4167736" y="4897460"/>
            <a:ext cx="2334936" cy="1107996"/>
            <a:chOff x="432978" y="4372010"/>
            <a:chExt cx="2334936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7969BD56-3D61-5E5B-3F11-D140FD340DEF}"/>
                </a:ext>
              </a:extLst>
            </p:cNvPr>
            <p:cNvSpPr txBox="1"/>
            <p:nvPr/>
          </p:nvSpPr>
          <p:spPr>
            <a:xfrm>
              <a:off x="716691" y="4372010"/>
              <a:ext cx="2051223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MORPH intervention programs to address root causes to prevent escalation.</a:t>
              </a:r>
            </a:p>
            <a:p>
              <a:pPr>
                <a:lnSpc>
                  <a:spcPct val="90000"/>
                </a:lnSpc>
              </a:pP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B35058BA-48F5-8947-2FE1-2D963778C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78" y="4403444"/>
              <a:ext cx="127554" cy="127554"/>
            </a:xfrm>
            <a:prstGeom prst="rect">
              <a:avLst/>
            </a:prstGeom>
          </p:spPr>
        </p:pic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807DD5C9-C425-C7D1-2831-26FE1203CD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706" y="2294055"/>
            <a:ext cx="1048630" cy="1048630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E30D11A4-DBDD-EC21-1274-8121CB3B19DB}"/>
              </a:ext>
            </a:extLst>
          </p:cNvPr>
          <p:cNvGrpSpPr/>
          <p:nvPr/>
        </p:nvGrpSpPr>
        <p:grpSpPr>
          <a:xfrm>
            <a:off x="8499238" y="3665158"/>
            <a:ext cx="2334936" cy="1107996"/>
            <a:chOff x="432978" y="4372010"/>
            <a:chExt cx="2334936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7D7E3C9D-1BA7-61D8-698A-34CF051AB69D}"/>
                </a:ext>
              </a:extLst>
            </p:cNvPr>
            <p:cNvSpPr txBox="1"/>
            <p:nvPr/>
          </p:nvSpPr>
          <p:spPr>
            <a:xfrm>
              <a:off x="716691" y="4372010"/>
              <a:ext cx="2051223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Engaging men and boys to support them in expressing their emotions. </a:t>
              </a:r>
            </a:p>
            <a:p>
              <a:pPr>
                <a:lnSpc>
                  <a:spcPct val="90000"/>
                </a:lnSpc>
              </a:pP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15C821F7-598E-0E7C-817B-E5E01E5E0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78" y="4403444"/>
              <a:ext cx="127554" cy="127554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43BA1EBF-2F99-6C6E-3F6C-F2F3FB1BF395}"/>
              </a:ext>
            </a:extLst>
          </p:cNvPr>
          <p:cNvGrpSpPr/>
          <p:nvPr/>
        </p:nvGrpSpPr>
        <p:grpSpPr>
          <a:xfrm>
            <a:off x="1827941" y="2651328"/>
            <a:ext cx="346075" cy="320675"/>
            <a:chOff x="6283326" y="3989388"/>
            <a:chExt cx="346075" cy="320675"/>
          </a:xfrm>
        </p:grpSpPr>
        <p:sp>
          <p:nvSpPr>
            <p:cNvPr id="68" name="Oval 167">
              <a:extLst>
                <a:ext uri="{FF2B5EF4-FFF2-40B4-BE49-F238E27FC236}">
                  <a16:creationId xmlns:a16="http://schemas.microsoft.com/office/drawing/2014/main" xmlns="" id="{FA2F1865-3397-A148-4340-8039A678A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3326" y="4159250"/>
              <a:ext cx="150813" cy="150813"/>
            </a:xfrm>
            <a:prstGeom prst="ellips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Freeform 168">
              <a:extLst>
                <a:ext uri="{FF2B5EF4-FFF2-40B4-BE49-F238E27FC236}">
                  <a16:creationId xmlns:a16="http://schemas.microsoft.com/office/drawing/2014/main" xmlns="" id="{3CE7C8B8-5299-62C5-2A9B-C60818610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1" y="3989388"/>
              <a:ext cx="134938" cy="200025"/>
            </a:xfrm>
            <a:custGeom>
              <a:avLst/>
              <a:gdLst>
                <a:gd name="T0" fmla="*/ 36 w 36"/>
                <a:gd name="T1" fmla="*/ 19 h 53"/>
                <a:gd name="T2" fmla="*/ 36 w 36"/>
                <a:gd name="T3" fmla="*/ 3 h 53"/>
                <a:gd name="T4" fmla="*/ 24 w 36"/>
                <a:gd name="T5" fmla="*/ 3 h 53"/>
                <a:gd name="T6" fmla="*/ 18 w 36"/>
                <a:gd name="T7" fmla="*/ 19 h 53"/>
                <a:gd name="T8" fmla="*/ 12 w 36"/>
                <a:gd name="T9" fmla="*/ 25 h 53"/>
                <a:gd name="T10" fmla="*/ 0 w 36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36" y="19"/>
                  </a:moveTo>
                  <a:cubicBezTo>
                    <a:pt x="36" y="3"/>
                    <a:pt x="36" y="3"/>
                    <a:pt x="36" y="3"/>
                  </a:cubicBezTo>
                  <a:cubicBezTo>
                    <a:pt x="33" y="0"/>
                    <a:pt x="27" y="0"/>
                    <a:pt x="24" y="3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0" y="53"/>
                    <a:pt x="0" y="53"/>
                    <a:pt x="0" y="53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" name="Oval 169">
              <a:extLst>
                <a:ext uri="{FF2B5EF4-FFF2-40B4-BE49-F238E27FC236}">
                  <a16:creationId xmlns:a16="http://schemas.microsoft.com/office/drawing/2014/main" xmlns="" id="{2F15AF98-545D-AEDE-6ADA-C254DA004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8588" y="4159250"/>
              <a:ext cx="150813" cy="150813"/>
            </a:xfrm>
            <a:prstGeom prst="ellips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" name="Freeform 170">
              <a:extLst>
                <a:ext uri="{FF2B5EF4-FFF2-40B4-BE49-F238E27FC236}">
                  <a16:creationId xmlns:a16="http://schemas.microsoft.com/office/drawing/2014/main" xmlns="" id="{CD19BB09-3D48-96FD-D604-6C8F8C670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8588" y="3989388"/>
              <a:ext cx="136525" cy="200025"/>
            </a:xfrm>
            <a:custGeom>
              <a:avLst/>
              <a:gdLst>
                <a:gd name="T0" fmla="*/ 0 w 36"/>
                <a:gd name="T1" fmla="*/ 19 h 53"/>
                <a:gd name="T2" fmla="*/ 0 w 36"/>
                <a:gd name="T3" fmla="*/ 3 h 53"/>
                <a:gd name="T4" fmla="*/ 12 w 36"/>
                <a:gd name="T5" fmla="*/ 3 h 53"/>
                <a:gd name="T6" fmla="*/ 18 w 36"/>
                <a:gd name="T7" fmla="*/ 19 h 53"/>
                <a:gd name="T8" fmla="*/ 24 w 36"/>
                <a:gd name="T9" fmla="*/ 25 h 53"/>
                <a:gd name="T10" fmla="*/ 36 w 36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0" y="19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3" y="0"/>
                    <a:pt x="9" y="0"/>
                    <a:pt x="12" y="3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36" y="53"/>
                    <a:pt x="36" y="53"/>
                    <a:pt x="36" y="53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171">
              <a:extLst>
                <a:ext uri="{FF2B5EF4-FFF2-40B4-BE49-F238E27FC236}">
                  <a16:creationId xmlns:a16="http://schemas.microsoft.com/office/drawing/2014/main" xmlns="" id="{E4D595EB-D551-FE47-00BB-37326400E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038" y="4090988"/>
              <a:ext cx="120650" cy="30163"/>
            </a:xfrm>
            <a:custGeom>
              <a:avLst/>
              <a:gdLst>
                <a:gd name="T0" fmla="*/ 0 w 32"/>
                <a:gd name="T1" fmla="*/ 8 h 8"/>
                <a:gd name="T2" fmla="*/ 16 w 32"/>
                <a:gd name="T3" fmla="*/ 0 h 8"/>
                <a:gd name="T4" fmla="*/ 32 w 32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8">
                  <a:moveTo>
                    <a:pt x="0" y="8"/>
                  </a:moveTo>
                  <a:cubicBezTo>
                    <a:pt x="0" y="4"/>
                    <a:pt x="7" y="0"/>
                    <a:pt x="16" y="0"/>
                  </a:cubicBezTo>
                  <a:cubicBezTo>
                    <a:pt x="25" y="0"/>
                    <a:pt x="32" y="4"/>
                    <a:pt x="32" y="8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Line 172">
              <a:extLst>
                <a:ext uri="{FF2B5EF4-FFF2-40B4-BE49-F238E27FC236}">
                  <a16:creationId xmlns:a16="http://schemas.microsoft.com/office/drawing/2014/main" xmlns="" id="{8EE1E8F2-B8AE-131D-5A90-B5CA9125DD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34138" y="4095750"/>
              <a:ext cx="0" cy="138113"/>
            </a:xfrm>
            <a:prstGeom prst="lin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Line 173">
              <a:extLst>
                <a:ext uri="{FF2B5EF4-FFF2-40B4-BE49-F238E27FC236}">
                  <a16:creationId xmlns:a16="http://schemas.microsoft.com/office/drawing/2014/main" xmlns="" id="{C95B884F-6CC1-793C-F1DA-892593C428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78588" y="4095750"/>
              <a:ext cx="0" cy="138113"/>
            </a:xfrm>
            <a:prstGeom prst="lin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174">
              <a:extLst>
                <a:ext uri="{FF2B5EF4-FFF2-40B4-BE49-F238E27FC236}">
                  <a16:creationId xmlns:a16="http://schemas.microsoft.com/office/drawing/2014/main" xmlns="" id="{30974C99-033C-094A-0A94-D08B3C5B0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88" y="4189413"/>
              <a:ext cx="46038" cy="44450"/>
            </a:xfrm>
            <a:custGeom>
              <a:avLst/>
              <a:gdLst>
                <a:gd name="T0" fmla="*/ 0 w 12"/>
                <a:gd name="T1" fmla="*/ 12 h 12"/>
                <a:gd name="T2" fmla="*/ 12 w 12"/>
                <a:gd name="T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cubicBezTo>
                    <a:pt x="0" y="6"/>
                    <a:pt x="5" y="0"/>
                    <a:pt x="12" y="0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175">
              <a:extLst>
                <a:ext uri="{FF2B5EF4-FFF2-40B4-BE49-F238E27FC236}">
                  <a16:creationId xmlns:a16="http://schemas.microsoft.com/office/drawing/2014/main" xmlns="" id="{748BC525-7779-1688-54C4-2F3F38DCF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1" y="4189413"/>
              <a:ext cx="46038" cy="44450"/>
            </a:xfrm>
            <a:custGeom>
              <a:avLst/>
              <a:gdLst>
                <a:gd name="T0" fmla="*/ 0 w 12"/>
                <a:gd name="T1" fmla="*/ 12 h 12"/>
                <a:gd name="T2" fmla="*/ 12 w 12"/>
                <a:gd name="T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cubicBezTo>
                    <a:pt x="0" y="6"/>
                    <a:pt x="5" y="0"/>
                    <a:pt x="12" y="0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21E4F361-9278-5A56-BC34-1DF820268A4D}"/>
              </a:ext>
            </a:extLst>
          </p:cNvPr>
          <p:cNvGrpSpPr/>
          <p:nvPr/>
        </p:nvGrpSpPr>
        <p:grpSpPr>
          <a:xfrm>
            <a:off x="5922962" y="2633865"/>
            <a:ext cx="346075" cy="338138"/>
            <a:chOff x="3398838" y="2540000"/>
            <a:chExt cx="346075" cy="338138"/>
          </a:xfrm>
        </p:grpSpPr>
        <p:sp>
          <p:nvSpPr>
            <p:cNvPr id="78" name="Freeform 22">
              <a:extLst>
                <a:ext uri="{FF2B5EF4-FFF2-40B4-BE49-F238E27FC236}">
                  <a16:creationId xmlns:a16="http://schemas.microsoft.com/office/drawing/2014/main" xmlns="" id="{FAF0FDA8-98C4-541C-221B-40E1F645C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838" y="2622550"/>
              <a:ext cx="346075" cy="255588"/>
            </a:xfrm>
            <a:custGeom>
              <a:avLst/>
              <a:gdLst>
                <a:gd name="T0" fmla="*/ 30 w 92"/>
                <a:gd name="T1" fmla="*/ 0 h 68"/>
                <a:gd name="T2" fmla="*/ 30 w 92"/>
                <a:gd name="T3" fmla="*/ 6 h 68"/>
                <a:gd name="T4" fmla="*/ 30 w 92"/>
                <a:gd name="T5" fmla="*/ 14 h 68"/>
                <a:gd name="T6" fmla="*/ 36 w 92"/>
                <a:gd name="T7" fmla="*/ 26 h 68"/>
                <a:gd name="T8" fmla="*/ 36 w 92"/>
                <a:gd name="T9" fmla="*/ 38 h 68"/>
                <a:gd name="T10" fmla="*/ 4 w 92"/>
                <a:gd name="T11" fmla="*/ 54 h 68"/>
                <a:gd name="T12" fmla="*/ 0 w 92"/>
                <a:gd name="T13" fmla="*/ 68 h 68"/>
                <a:gd name="T14" fmla="*/ 46 w 92"/>
                <a:gd name="T15" fmla="*/ 68 h 68"/>
                <a:gd name="T16" fmla="*/ 92 w 92"/>
                <a:gd name="T17" fmla="*/ 68 h 68"/>
                <a:gd name="T18" fmla="*/ 88 w 92"/>
                <a:gd name="T19" fmla="*/ 54 h 68"/>
                <a:gd name="T20" fmla="*/ 56 w 92"/>
                <a:gd name="T21" fmla="*/ 38 h 68"/>
                <a:gd name="T22" fmla="*/ 56 w 92"/>
                <a:gd name="T23" fmla="*/ 26 h 68"/>
                <a:gd name="T24" fmla="*/ 62 w 92"/>
                <a:gd name="T25" fmla="*/ 14 h 68"/>
                <a:gd name="T26" fmla="*/ 62 w 92"/>
                <a:gd name="T27" fmla="*/ 6 h 68"/>
                <a:gd name="T28" fmla="*/ 62 w 92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68">
                  <a:moveTo>
                    <a:pt x="30" y="0"/>
                  </a:moveTo>
                  <a:cubicBezTo>
                    <a:pt x="30" y="4"/>
                    <a:pt x="30" y="5"/>
                    <a:pt x="30" y="6"/>
                  </a:cubicBezTo>
                  <a:cubicBezTo>
                    <a:pt x="26" y="6"/>
                    <a:pt x="28" y="14"/>
                    <a:pt x="30" y="14"/>
                  </a:cubicBezTo>
                  <a:cubicBezTo>
                    <a:pt x="30" y="22"/>
                    <a:pt x="36" y="26"/>
                    <a:pt x="36" y="26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20" y="44"/>
                    <a:pt x="6" y="48"/>
                    <a:pt x="4" y="54"/>
                  </a:cubicBezTo>
                  <a:cubicBezTo>
                    <a:pt x="2" y="58"/>
                    <a:pt x="0" y="68"/>
                    <a:pt x="0" y="68"/>
                  </a:cubicBezTo>
                  <a:cubicBezTo>
                    <a:pt x="46" y="68"/>
                    <a:pt x="46" y="68"/>
                    <a:pt x="46" y="68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2" y="68"/>
                    <a:pt x="92" y="62"/>
                    <a:pt x="88" y="54"/>
                  </a:cubicBezTo>
                  <a:cubicBezTo>
                    <a:pt x="86" y="48"/>
                    <a:pt x="72" y="44"/>
                    <a:pt x="56" y="38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6"/>
                    <a:pt x="62" y="22"/>
                    <a:pt x="62" y="14"/>
                  </a:cubicBezTo>
                  <a:cubicBezTo>
                    <a:pt x="64" y="14"/>
                    <a:pt x="66" y="6"/>
                    <a:pt x="62" y="6"/>
                  </a:cubicBezTo>
                  <a:cubicBezTo>
                    <a:pt x="62" y="5"/>
                    <a:pt x="62" y="4"/>
                    <a:pt x="62" y="0"/>
                  </a:cubicBezTo>
                </a:path>
              </a:pathLst>
            </a:cu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Line 23">
              <a:extLst>
                <a:ext uri="{FF2B5EF4-FFF2-40B4-BE49-F238E27FC236}">
                  <a16:creationId xmlns:a16="http://schemas.microsoft.com/office/drawing/2014/main" xmlns="" id="{23511516-6FFF-7DC7-B496-F3D27A36AA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3451" y="2622550"/>
              <a:ext cx="195263" cy="0"/>
            </a:xfrm>
            <a:prstGeom prst="line">
              <a:avLst/>
            </a:pr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24">
              <a:extLst>
                <a:ext uri="{FF2B5EF4-FFF2-40B4-BE49-F238E27FC236}">
                  <a16:creationId xmlns:a16="http://schemas.microsoft.com/office/drawing/2014/main" xmlns="" id="{05F0A2E9-8270-8C01-8D40-A01920639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613" y="2540000"/>
              <a:ext cx="136525" cy="82550"/>
            </a:xfrm>
            <a:custGeom>
              <a:avLst/>
              <a:gdLst>
                <a:gd name="T0" fmla="*/ 0 w 36"/>
                <a:gd name="T1" fmla="*/ 22 h 22"/>
                <a:gd name="T2" fmla="*/ 8 w 36"/>
                <a:gd name="T3" fmla="*/ 0 h 22"/>
                <a:gd name="T4" fmla="*/ 13 w 36"/>
                <a:gd name="T5" fmla="*/ 3 h 22"/>
                <a:gd name="T6" fmla="*/ 23 w 36"/>
                <a:gd name="T7" fmla="*/ 3 h 22"/>
                <a:gd name="T8" fmla="*/ 28 w 36"/>
                <a:gd name="T9" fmla="*/ 0 h 22"/>
                <a:gd name="T10" fmla="*/ 36 w 36"/>
                <a:gd name="T1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2">
                  <a:moveTo>
                    <a:pt x="0" y="22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6" y="5"/>
                    <a:pt x="20" y="5"/>
                    <a:pt x="23" y="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6" y="22"/>
                    <a:pt x="36" y="22"/>
                    <a:pt x="36" y="22"/>
                  </a:cubicBezTo>
                </a:path>
              </a:pathLst>
            </a:custGeom>
            <a:noFill/>
            <a:ln w="14288" cap="rnd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25">
              <a:extLst>
                <a:ext uri="{FF2B5EF4-FFF2-40B4-BE49-F238E27FC236}">
                  <a16:creationId xmlns:a16="http://schemas.microsoft.com/office/drawing/2014/main" xmlns="" id="{83C00432-5F3D-B5D5-8882-8050AA058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651" y="2781300"/>
              <a:ext cx="44450" cy="44450"/>
            </a:xfrm>
            <a:custGeom>
              <a:avLst/>
              <a:gdLst>
                <a:gd name="T0" fmla="*/ 14 w 28"/>
                <a:gd name="T1" fmla="*/ 0 h 28"/>
                <a:gd name="T2" fmla="*/ 0 w 28"/>
                <a:gd name="T3" fmla="*/ 14 h 28"/>
                <a:gd name="T4" fmla="*/ 14 w 28"/>
                <a:gd name="T5" fmla="*/ 28 h 28"/>
                <a:gd name="T6" fmla="*/ 28 w 28"/>
                <a:gd name="T7" fmla="*/ 14 h 28"/>
                <a:gd name="T8" fmla="*/ 14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14" y="0"/>
                  </a:moveTo>
                  <a:lnTo>
                    <a:pt x="0" y="14"/>
                  </a:lnTo>
                  <a:lnTo>
                    <a:pt x="14" y="28"/>
                  </a:lnTo>
                  <a:lnTo>
                    <a:pt x="28" y="14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26">
              <a:extLst>
                <a:ext uri="{FF2B5EF4-FFF2-40B4-BE49-F238E27FC236}">
                  <a16:creationId xmlns:a16="http://schemas.microsoft.com/office/drawing/2014/main" xmlns="" id="{61496472-2B0D-E49A-7967-597CD46D4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651" y="2825750"/>
              <a:ext cx="44450" cy="52388"/>
            </a:xfrm>
            <a:custGeom>
              <a:avLst/>
              <a:gdLst>
                <a:gd name="T0" fmla="*/ 14 w 28"/>
                <a:gd name="T1" fmla="*/ 0 h 33"/>
                <a:gd name="T2" fmla="*/ 0 w 28"/>
                <a:gd name="T3" fmla="*/ 33 h 33"/>
                <a:gd name="T4" fmla="*/ 28 w 28"/>
                <a:gd name="T5" fmla="*/ 33 h 33"/>
                <a:gd name="T6" fmla="*/ 14 w 28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3">
                  <a:moveTo>
                    <a:pt x="14" y="0"/>
                  </a:moveTo>
                  <a:lnTo>
                    <a:pt x="0" y="33"/>
                  </a:lnTo>
                  <a:lnTo>
                    <a:pt x="28" y="33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Line 27">
              <a:extLst>
                <a:ext uri="{FF2B5EF4-FFF2-40B4-BE49-F238E27FC236}">
                  <a16:creationId xmlns:a16="http://schemas.microsoft.com/office/drawing/2014/main" xmlns="" id="{960A3882-6C7A-D7AB-0D07-D47A67CE90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03613" y="2776538"/>
              <a:ext cx="30163" cy="101600"/>
            </a:xfrm>
            <a:prstGeom prst="line">
              <a:avLst/>
            </a:pr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Line 28">
              <a:extLst>
                <a:ext uri="{FF2B5EF4-FFF2-40B4-BE49-F238E27FC236}">
                  <a16:creationId xmlns:a16="http://schemas.microsoft.com/office/drawing/2014/main" xmlns="" id="{6586E377-D7C5-3E23-FF75-5BB0239155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09976" y="2776538"/>
              <a:ext cx="30163" cy="101600"/>
            </a:xfrm>
            <a:prstGeom prst="line">
              <a:avLst/>
            </a:pr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Line 29">
              <a:extLst>
                <a:ext uri="{FF2B5EF4-FFF2-40B4-BE49-F238E27FC236}">
                  <a16:creationId xmlns:a16="http://schemas.microsoft.com/office/drawing/2014/main" xmlns="" id="{0C1EF92E-354F-B539-2FFF-B891FB9A9B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33776" y="2765425"/>
              <a:ext cx="38100" cy="15875"/>
            </a:xfrm>
            <a:prstGeom prst="line">
              <a:avLst/>
            </a:pr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Line 30">
              <a:extLst>
                <a:ext uri="{FF2B5EF4-FFF2-40B4-BE49-F238E27FC236}">
                  <a16:creationId xmlns:a16="http://schemas.microsoft.com/office/drawing/2014/main" xmlns="" id="{B0C58C2E-440A-EA84-782C-666A953194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71876" y="2765425"/>
              <a:ext cx="38100" cy="15875"/>
            </a:xfrm>
            <a:prstGeom prst="line">
              <a:avLst/>
            </a:pr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Line 31">
              <a:extLst>
                <a:ext uri="{FF2B5EF4-FFF2-40B4-BE49-F238E27FC236}">
                  <a16:creationId xmlns:a16="http://schemas.microsoft.com/office/drawing/2014/main" xmlns="" id="{E1A68260-C57E-2274-1DDD-9B0AB76C5F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2363" y="2847975"/>
              <a:ext cx="36513" cy="0"/>
            </a:xfrm>
            <a:prstGeom prst="line">
              <a:avLst/>
            </a:pr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Line 32">
              <a:extLst>
                <a:ext uri="{FF2B5EF4-FFF2-40B4-BE49-F238E27FC236}">
                  <a16:creationId xmlns:a16="http://schemas.microsoft.com/office/drawing/2014/main" xmlns="" id="{8228DF5B-89CF-2C70-806E-35D6EE867B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19488" y="2781300"/>
              <a:ext cx="52388" cy="44450"/>
            </a:xfrm>
            <a:prstGeom prst="line">
              <a:avLst/>
            </a:pr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Line 33">
              <a:extLst>
                <a:ext uri="{FF2B5EF4-FFF2-40B4-BE49-F238E27FC236}">
                  <a16:creationId xmlns:a16="http://schemas.microsoft.com/office/drawing/2014/main" xmlns="" id="{EE89037C-29B3-BA97-65CE-3F73344D94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1876" y="2781300"/>
              <a:ext cx="52388" cy="44450"/>
            </a:xfrm>
            <a:prstGeom prst="line">
              <a:avLst/>
            </a:prstGeom>
            <a:noFill/>
            <a:ln w="14288" cap="flat">
              <a:solidFill>
                <a:srgbClr val="F2F1E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A2CDA16-B44E-EED5-ACDC-2D0C28A127E3}"/>
              </a:ext>
            </a:extLst>
          </p:cNvPr>
          <p:cNvGrpSpPr/>
          <p:nvPr/>
        </p:nvGrpSpPr>
        <p:grpSpPr>
          <a:xfrm>
            <a:off x="463006" y="4903804"/>
            <a:ext cx="2793090" cy="886397"/>
            <a:chOff x="432978" y="4372010"/>
            <a:chExt cx="2793090" cy="88639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2A6C6F91-4085-7944-C076-687EB19DC3A0}"/>
                </a:ext>
              </a:extLst>
            </p:cNvPr>
            <p:cNvSpPr txBox="1"/>
            <p:nvPr/>
          </p:nvSpPr>
          <p:spPr>
            <a:xfrm>
              <a:off x="716691" y="4372010"/>
              <a:ext cx="2509377" cy="8863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Georgia" charset="0"/>
                  <a:cs typeface="Georgia" charset="0"/>
                </a:rPr>
                <a:t>Coordinated whole society approach by working with advocacy groups and schools.</a:t>
              </a:r>
            </a:p>
            <a:p>
              <a:pPr>
                <a:lnSpc>
                  <a:spcPct val="90000"/>
                </a:lnSpc>
              </a:pP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Georgia" charset="0"/>
                <a:cs typeface="Georgia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59127554-E202-4840-EE0C-4D32931C6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78" y="4403444"/>
              <a:ext cx="127554" cy="127554"/>
            </a:xfrm>
            <a:prstGeom prst="rect">
              <a:avLst/>
            </a:prstGeom>
          </p:spPr>
        </p:pic>
      </p:grp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03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63"/>
    </mc:Choice>
    <mc:Fallback>
      <p:transition spd="slow" advTm="27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EFD753D-6A49-46DD-9E82-AA6E2C62B4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279" y="187752"/>
            <a:ext cx="11767742" cy="1523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3F2F64"/>
                </a:solidFill>
                <a:latin typeface="Georgia" charset="0"/>
                <a:ea typeface="Georgia" charset="0"/>
                <a:cs typeface="Georgia" charset="0"/>
              </a:rPr>
              <a:t>Supporting The Intersectional Needs Of Diverse Communities And Populations </a:t>
            </a:r>
            <a:r>
              <a:rPr lang="en-US" sz="2800" b="1" kern="1200" dirty="0">
                <a:solidFill>
                  <a:srgbClr val="F0991E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800" b="1" kern="1200" dirty="0">
                <a:solidFill>
                  <a:srgbClr val="F0991E"/>
                </a:solidFill>
                <a:latin typeface="+mj-lt"/>
                <a:ea typeface="+mj-ea"/>
                <a:cs typeface="+mj-cs"/>
              </a:rPr>
            </a:br>
            <a:endParaRPr lang="en-US" sz="2800" b="1" kern="1200" dirty="0">
              <a:solidFill>
                <a:srgbClr val="F0991E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7954" y="1682977"/>
            <a:ext cx="9701750" cy="3474194"/>
          </a:xfrm>
          <a:prstGeom prst="rect">
            <a:avLst/>
          </a:prstGeom>
          <a:solidFill>
            <a:srgbClr val="F0991E"/>
          </a:solidFill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Embedding an </a:t>
            </a:r>
            <a:r>
              <a:rPr lang="en-US" sz="2400" dirty="0" smtClean="0"/>
              <a:t>EDI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Identify and prioritize underserved </a:t>
            </a:r>
            <a:r>
              <a:rPr lang="en-US" sz="2400" dirty="0" smtClean="0"/>
              <a:t>communities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Capacity building through staff and volunteer training, engaging in a 10-module Equitability training.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Development </a:t>
            </a:r>
            <a:r>
              <a:rPr lang="en-US" sz="2400" dirty="0"/>
              <a:t>of an Anti-Black Racism Policy.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Increasing </a:t>
            </a:r>
            <a:r>
              <a:rPr lang="en-US" sz="2400" dirty="0"/>
              <a:t>Accessibility of Services; offer weekly and bi-weekly outreach in rural communities.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Community </a:t>
            </a:r>
            <a:r>
              <a:rPr lang="en-US" sz="2400" dirty="0"/>
              <a:t>engagement and relationship building by supporting peer programming for parents of trans kids. </a:t>
            </a:r>
          </a:p>
        </p:txBody>
      </p:sp>
      <p:pic>
        <p:nvPicPr>
          <p:cNvPr id="7" name="Picture 6" descr="A black and blue speckled surface&#10;&#10;AI-generated content may be incorrect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7990" y="5281812"/>
            <a:ext cx="3219976" cy="595694"/>
          </a:xfrm>
          <a:prstGeom prst="rect">
            <a:avLst/>
          </a:prstGeom>
        </p:spPr>
      </p:pic>
      <p:pic>
        <p:nvPicPr>
          <p:cNvPr id="6" name="Picture 5" descr="A yellow circle with black background&#10;&#10;AI-generated content may be incorrect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318" y="5287766"/>
            <a:ext cx="4989285" cy="1122590"/>
          </a:xfrm>
          <a:prstGeom prst="rect">
            <a:avLst/>
          </a:prstGeom>
        </p:spPr>
      </p:pic>
      <p:pic>
        <p:nvPicPr>
          <p:cNvPr id="14" name="Picture 13" descr="A green plant with leaves&#10;&#10;AI-generated content may be incorrect.">
            <a:extLst>
              <a:ext uri="{FF2B5EF4-FFF2-40B4-BE49-F238E27FC236}">
                <a16:creationId xmlns:a16="http://schemas.microsoft.com/office/drawing/2014/main" xmlns="" id="{5D2B80FF-12A2-4165-A7F8-DA635698A8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930" y="2676086"/>
            <a:ext cx="3275396" cy="3438081"/>
          </a:xfrm>
          <a:prstGeom prst="rect">
            <a:avLst/>
          </a:prstGeom>
        </p:spPr>
      </p:pic>
      <p:pic>
        <p:nvPicPr>
          <p:cNvPr id="15" name="Picture 14" descr="A yellow circle with black background&#10;&#10;AI-generated content may be incorrect.">
            <a:extLst>
              <a:ext uri="{FF2B5EF4-FFF2-40B4-BE49-F238E27FC236}">
                <a16:creationId xmlns:a16="http://schemas.microsoft.com/office/drawing/2014/main" xmlns="" id="{BDFC7FA2-A9F7-10B3-D72B-55354157F2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990" y="5516204"/>
            <a:ext cx="3211571" cy="722604"/>
          </a:xfrm>
          <a:prstGeom prst="rect">
            <a:avLst/>
          </a:prstGeom>
        </p:spPr>
      </p:pic>
      <p:pic>
        <p:nvPicPr>
          <p:cNvPr id="19" name="Picture 18" descr="A black and white image of a black and white object&#10;&#10;AI-generated content may be incorrect.">
            <a:extLst>
              <a:ext uri="{FF2B5EF4-FFF2-40B4-BE49-F238E27FC236}">
                <a16:creationId xmlns:a16="http://schemas.microsoft.com/office/drawing/2014/main" xmlns="" id="{A090D7A3-4277-7147-E325-925A6E1864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109" y="1994791"/>
            <a:ext cx="3211039" cy="594041"/>
          </a:xfrm>
          <a:prstGeom prst="rect">
            <a:avLst/>
          </a:prstGeom>
        </p:spPr>
      </p:pic>
      <p:pic>
        <p:nvPicPr>
          <p:cNvPr id="20" name="Picture 19" descr="A black and white image of a black and white object&#10;&#10;AI-generated content may be incorrect.">
            <a:extLst>
              <a:ext uri="{FF2B5EF4-FFF2-40B4-BE49-F238E27FC236}">
                <a16:creationId xmlns:a16="http://schemas.microsoft.com/office/drawing/2014/main" xmlns="" id="{18E74E12-1C2B-28F2-20A5-15FBEF14CC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446" y="1083998"/>
            <a:ext cx="3211039" cy="594041"/>
          </a:xfrm>
          <a:prstGeom prst="rect">
            <a:avLst/>
          </a:prstGeom>
        </p:spPr>
      </p:pic>
      <p:pic>
        <p:nvPicPr>
          <p:cNvPr id="9" name="Picture 8" descr="A black and white image of a black and white object&#10;&#10;AI-generated content may be incorrect.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71" y="1446316"/>
            <a:ext cx="3211039" cy="59404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6"/>
    </mc:Choice>
    <mc:Fallback>
      <p:transition spd="slow" advTm="2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2187</TotalTime>
  <Words>744</Words>
  <Application>Microsoft Office PowerPoint</Application>
  <PresentationFormat>Widescreen</PresentationFormat>
  <Paragraphs>118</Paragraphs>
  <Slides>13</Slides>
  <Notes>11</Notes>
  <HiddenSlides>0</HiddenSlides>
  <MMClips>13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Avenir Next Demi Bold</vt:lpstr>
      <vt:lpstr>Calibri</vt:lpstr>
      <vt:lpstr>Calibri Light</vt:lpstr>
      <vt:lpstr>Georgia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Cora Cole</cp:lastModifiedBy>
  <cp:revision>98</cp:revision>
  <dcterms:created xsi:type="dcterms:W3CDTF">2018-02-02T04:27:48Z</dcterms:created>
  <dcterms:modified xsi:type="dcterms:W3CDTF">2025-04-08T14:22:11Z</dcterms:modified>
</cp:coreProperties>
</file>